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CE8A84-6ADB-4F08-8007-DC459823F9EB}" v="8" dt="2022-07-01T08:47:33.280"/>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Stijl, licht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0364" autoAdjust="0"/>
  </p:normalViewPr>
  <p:slideViewPr>
    <p:cSldViewPr snapToGrid="0">
      <p:cViewPr>
        <p:scale>
          <a:sx n="98" d="100"/>
          <a:sy n="98" d="100"/>
        </p:scale>
        <p:origin x="33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0CE858-408E-458F-BA86-E1299D13EC99}"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1D057D8-C3CE-4E0C-B895-140F0F2B6D43}">
      <dgm:prSet/>
      <dgm:spPr/>
      <dgm:t>
        <a:bodyPr/>
        <a:lstStyle/>
        <a:p>
          <a:r>
            <a:rPr lang="nl-NL" dirty="0"/>
            <a:t>Risicovolle medicatie vraagt om een dubbele controle. Op de lijst staat dan: 'dubbel te controleren medicatie’ . Er moeten 5 dingen worden gecontroleerd: 1.juiste cliënt 2.juiste medicijn 3. juiste dosis 4.juiste vorm en 5. juiste tijd. </a:t>
          </a:r>
          <a:endParaRPr lang="en-US" dirty="0"/>
        </a:p>
      </dgm:t>
    </dgm:pt>
    <dgm:pt modelId="{FD56D0E2-C426-49EA-B137-AF3775D0C754}" type="parTrans" cxnId="{27147FAC-3594-4010-8E81-3342AA9F0E28}">
      <dgm:prSet/>
      <dgm:spPr/>
      <dgm:t>
        <a:bodyPr/>
        <a:lstStyle/>
        <a:p>
          <a:endParaRPr lang="en-US"/>
        </a:p>
      </dgm:t>
    </dgm:pt>
    <dgm:pt modelId="{A52E4685-1BAB-4D51-B278-3741A298CCB5}" type="sibTrans" cxnId="{27147FAC-3594-4010-8E81-3342AA9F0E28}">
      <dgm:prSet/>
      <dgm:spPr/>
      <dgm:t>
        <a:bodyPr/>
        <a:lstStyle/>
        <a:p>
          <a:endParaRPr lang="en-US"/>
        </a:p>
      </dgm:t>
    </dgm:pt>
    <dgm:pt modelId="{895B10EF-9263-429E-8911-C6EA54713ED3}">
      <dgm:prSet/>
      <dgm:spPr/>
      <dgm:t>
        <a:bodyPr/>
        <a:lstStyle/>
        <a:p>
          <a:r>
            <a:rPr lang="nl-NL" dirty="0"/>
            <a:t>Je tekent dan met 2 bevoegde personen af dat dit het juiste medicijn is. </a:t>
          </a:r>
          <a:endParaRPr lang="en-US" dirty="0"/>
        </a:p>
      </dgm:t>
    </dgm:pt>
    <dgm:pt modelId="{452BF8B6-08C5-4163-8AA0-7B62C5367A1F}" type="parTrans" cxnId="{B5DDFF19-DAE6-4B13-901B-6682E8DCD041}">
      <dgm:prSet/>
      <dgm:spPr/>
      <dgm:t>
        <a:bodyPr/>
        <a:lstStyle/>
        <a:p>
          <a:endParaRPr lang="en-US"/>
        </a:p>
      </dgm:t>
    </dgm:pt>
    <dgm:pt modelId="{2CF414D2-AD71-4CFF-8AF0-1AC0EA53348A}" type="sibTrans" cxnId="{B5DDFF19-DAE6-4B13-901B-6682E8DCD041}">
      <dgm:prSet/>
      <dgm:spPr/>
      <dgm:t>
        <a:bodyPr/>
        <a:lstStyle/>
        <a:p>
          <a:endParaRPr lang="en-US"/>
        </a:p>
      </dgm:t>
    </dgm:pt>
    <dgm:pt modelId="{533A0E70-B99E-44E9-B1F5-ECBD29ADC306}">
      <dgm:prSet/>
      <dgm:spPr/>
      <dgm:t>
        <a:bodyPr/>
        <a:lstStyle/>
        <a:p>
          <a:r>
            <a:rPr lang="nl-NL"/>
            <a:t>Afhankelijk van hoe de instelling de afspraken met de apotheker heeft staan opiaten wel of niet op de dubbele controlelijst. </a:t>
          </a:r>
          <a:endParaRPr lang="en-US"/>
        </a:p>
      </dgm:t>
    </dgm:pt>
    <dgm:pt modelId="{E5F5563A-C249-4AC1-8079-387E64429639}" type="parTrans" cxnId="{39249226-52D0-4C89-B463-D34EE97A7DC6}">
      <dgm:prSet/>
      <dgm:spPr/>
      <dgm:t>
        <a:bodyPr/>
        <a:lstStyle/>
        <a:p>
          <a:endParaRPr lang="en-US"/>
        </a:p>
      </dgm:t>
    </dgm:pt>
    <dgm:pt modelId="{D668AA37-4A69-423D-BD25-E8651BC1CA7C}" type="sibTrans" cxnId="{39249226-52D0-4C89-B463-D34EE97A7DC6}">
      <dgm:prSet/>
      <dgm:spPr/>
      <dgm:t>
        <a:bodyPr/>
        <a:lstStyle/>
        <a:p>
          <a:endParaRPr lang="en-US"/>
        </a:p>
      </dgm:t>
    </dgm:pt>
    <dgm:pt modelId="{D949E1AD-E668-47D7-B40D-71DC76FDB2CA}" type="pres">
      <dgm:prSet presAssocID="{BE0CE858-408E-458F-BA86-E1299D13EC99}" presName="root" presStyleCnt="0">
        <dgm:presLayoutVars>
          <dgm:dir/>
          <dgm:resizeHandles val="exact"/>
        </dgm:presLayoutVars>
      </dgm:prSet>
      <dgm:spPr/>
    </dgm:pt>
    <dgm:pt modelId="{EF024AD2-4DB5-46E8-A8B5-2F949AC595E6}" type="pres">
      <dgm:prSet presAssocID="{51D057D8-C3CE-4E0C-B895-140F0F2B6D43}" presName="compNode" presStyleCnt="0"/>
      <dgm:spPr/>
    </dgm:pt>
    <dgm:pt modelId="{689076FA-5440-45DA-872F-E5516819F203}" type="pres">
      <dgm:prSet presAssocID="{51D057D8-C3CE-4E0C-B895-140F0F2B6D43}" presName="bgRect" presStyleLbl="bgShp" presStyleIdx="0" presStyleCnt="3"/>
      <dgm:spPr/>
    </dgm:pt>
    <dgm:pt modelId="{8ADB3D6F-4A33-4331-9238-818FF1F69886}" type="pres">
      <dgm:prSet presAssocID="{51D057D8-C3CE-4E0C-B895-140F0F2B6D4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dicijnen"/>
        </a:ext>
      </dgm:extLst>
    </dgm:pt>
    <dgm:pt modelId="{C69D703C-6A4D-4EA2-8287-9956959BF61B}" type="pres">
      <dgm:prSet presAssocID="{51D057D8-C3CE-4E0C-B895-140F0F2B6D43}" presName="spaceRect" presStyleCnt="0"/>
      <dgm:spPr/>
    </dgm:pt>
    <dgm:pt modelId="{AB7DB6E6-F675-4CCA-9D0B-FD312C565EBB}" type="pres">
      <dgm:prSet presAssocID="{51D057D8-C3CE-4E0C-B895-140F0F2B6D43}" presName="parTx" presStyleLbl="revTx" presStyleIdx="0" presStyleCnt="3">
        <dgm:presLayoutVars>
          <dgm:chMax val="0"/>
          <dgm:chPref val="0"/>
        </dgm:presLayoutVars>
      </dgm:prSet>
      <dgm:spPr/>
    </dgm:pt>
    <dgm:pt modelId="{A0448226-9E3E-487B-8F3C-13CA4FEA4707}" type="pres">
      <dgm:prSet presAssocID="{A52E4685-1BAB-4D51-B278-3741A298CCB5}" presName="sibTrans" presStyleCnt="0"/>
      <dgm:spPr/>
    </dgm:pt>
    <dgm:pt modelId="{17548FF5-0F77-43CB-9E03-E4FA3064579C}" type="pres">
      <dgm:prSet presAssocID="{895B10EF-9263-429E-8911-C6EA54713ED3}" presName="compNode" presStyleCnt="0"/>
      <dgm:spPr/>
    </dgm:pt>
    <dgm:pt modelId="{95E43AD5-9621-4CC6-94DC-86E1F388B8E7}" type="pres">
      <dgm:prSet presAssocID="{895B10EF-9263-429E-8911-C6EA54713ED3}" presName="bgRect" presStyleLbl="bgShp" presStyleIdx="1" presStyleCnt="3"/>
      <dgm:spPr/>
    </dgm:pt>
    <dgm:pt modelId="{407DCEAF-E65E-4050-8629-4260881473F6}" type="pres">
      <dgm:prSet presAssocID="{895B10EF-9263-429E-8911-C6EA54713ED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Kiosk"/>
        </a:ext>
      </dgm:extLst>
    </dgm:pt>
    <dgm:pt modelId="{DC59423C-529F-4751-A120-47CFE31AC65A}" type="pres">
      <dgm:prSet presAssocID="{895B10EF-9263-429E-8911-C6EA54713ED3}" presName="spaceRect" presStyleCnt="0"/>
      <dgm:spPr/>
    </dgm:pt>
    <dgm:pt modelId="{C817AFF0-18C3-4B63-9256-A6F45FEC492F}" type="pres">
      <dgm:prSet presAssocID="{895B10EF-9263-429E-8911-C6EA54713ED3}" presName="parTx" presStyleLbl="revTx" presStyleIdx="1" presStyleCnt="3">
        <dgm:presLayoutVars>
          <dgm:chMax val="0"/>
          <dgm:chPref val="0"/>
        </dgm:presLayoutVars>
      </dgm:prSet>
      <dgm:spPr/>
    </dgm:pt>
    <dgm:pt modelId="{C0CE7836-AE44-45B9-9CDA-909CBB1B7771}" type="pres">
      <dgm:prSet presAssocID="{2CF414D2-AD71-4CFF-8AF0-1AC0EA53348A}" presName="sibTrans" presStyleCnt="0"/>
      <dgm:spPr/>
    </dgm:pt>
    <dgm:pt modelId="{CAD808D5-A226-4CE4-8266-0EEB572C75BD}" type="pres">
      <dgm:prSet presAssocID="{533A0E70-B99E-44E9-B1F5-ECBD29ADC306}" presName="compNode" presStyleCnt="0"/>
      <dgm:spPr/>
    </dgm:pt>
    <dgm:pt modelId="{8301C4A6-6650-4216-AF8D-9125B6BCAEDD}" type="pres">
      <dgm:prSet presAssocID="{533A0E70-B99E-44E9-B1F5-ECBD29ADC306}" presName="bgRect" presStyleLbl="bgShp" presStyleIdx="2" presStyleCnt="3"/>
      <dgm:spPr/>
    </dgm:pt>
    <dgm:pt modelId="{7D20B644-C544-447D-8FB2-F132DD6144CF}" type="pres">
      <dgm:prSet presAssocID="{533A0E70-B99E-44E9-B1F5-ECBD29ADC30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Arts"/>
        </a:ext>
      </dgm:extLst>
    </dgm:pt>
    <dgm:pt modelId="{CA753D55-C18D-4DC2-9E6C-6D1567BD9CE1}" type="pres">
      <dgm:prSet presAssocID="{533A0E70-B99E-44E9-B1F5-ECBD29ADC306}" presName="spaceRect" presStyleCnt="0"/>
      <dgm:spPr/>
    </dgm:pt>
    <dgm:pt modelId="{B39DFE6A-BD17-4D15-B5E4-C4B9C9008B99}" type="pres">
      <dgm:prSet presAssocID="{533A0E70-B99E-44E9-B1F5-ECBD29ADC306}" presName="parTx" presStyleLbl="revTx" presStyleIdx="2" presStyleCnt="3">
        <dgm:presLayoutVars>
          <dgm:chMax val="0"/>
          <dgm:chPref val="0"/>
        </dgm:presLayoutVars>
      </dgm:prSet>
      <dgm:spPr/>
    </dgm:pt>
  </dgm:ptLst>
  <dgm:cxnLst>
    <dgm:cxn modelId="{B5DDFF19-DAE6-4B13-901B-6682E8DCD041}" srcId="{BE0CE858-408E-458F-BA86-E1299D13EC99}" destId="{895B10EF-9263-429E-8911-C6EA54713ED3}" srcOrd="1" destOrd="0" parTransId="{452BF8B6-08C5-4163-8AA0-7B62C5367A1F}" sibTransId="{2CF414D2-AD71-4CFF-8AF0-1AC0EA53348A}"/>
    <dgm:cxn modelId="{39249226-52D0-4C89-B463-D34EE97A7DC6}" srcId="{BE0CE858-408E-458F-BA86-E1299D13EC99}" destId="{533A0E70-B99E-44E9-B1F5-ECBD29ADC306}" srcOrd="2" destOrd="0" parTransId="{E5F5563A-C249-4AC1-8079-387E64429639}" sibTransId="{D668AA37-4A69-423D-BD25-E8651BC1CA7C}"/>
    <dgm:cxn modelId="{92BF909C-0244-446C-9D00-5CBA23420AA2}" type="presOf" srcId="{895B10EF-9263-429E-8911-C6EA54713ED3}" destId="{C817AFF0-18C3-4B63-9256-A6F45FEC492F}" srcOrd="0" destOrd="0" presId="urn:microsoft.com/office/officeart/2018/2/layout/IconVerticalSolidList"/>
    <dgm:cxn modelId="{27147FAC-3594-4010-8E81-3342AA9F0E28}" srcId="{BE0CE858-408E-458F-BA86-E1299D13EC99}" destId="{51D057D8-C3CE-4E0C-B895-140F0F2B6D43}" srcOrd="0" destOrd="0" parTransId="{FD56D0E2-C426-49EA-B137-AF3775D0C754}" sibTransId="{A52E4685-1BAB-4D51-B278-3741A298CCB5}"/>
    <dgm:cxn modelId="{EBA54EBD-F5D7-4889-9020-9136766D2655}" type="presOf" srcId="{51D057D8-C3CE-4E0C-B895-140F0F2B6D43}" destId="{AB7DB6E6-F675-4CCA-9D0B-FD312C565EBB}" srcOrd="0" destOrd="0" presId="urn:microsoft.com/office/officeart/2018/2/layout/IconVerticalSolidList"/>
    <dgm:cxn modelId="{9CA011BF-1A45-4BB0-96E8-26BEF0850193}" type="presOf" srcId="{533A0E70-B99E-44E9-B1F5-ECBD29ADC306}" destId="{B39DFE6A-BD17-4D15-B5E4-C4B9C9008B99}" srcOrd="0" destOrd="0" presId="urn:microsoft.com/office/officeart/2018/2/layout/IconVerticalSolidList"/>
    <dgm:cxn modelId="{5241E0EA-E2B4-45A1-8420-799243750E61}" type="presOf" srcId="{BE0CE858-408E-458F-BA86-E1299D13EC99}" destId="{D949E1AD-E668-47D7-B40D-71DC76FDB2CA}" srcOrd="0" destOrd="0" presId="urn:microsoft.com/office/officeart/2018/2/layout/IconVerticalSolidList"/>
    <dgm:cxn modelId="{1C9D3C90-6D19-4899-A5D6-AEB3DFA26497}" type="presParOf" srcId="{D949E1AD-E668-47D7-B40D-71DC76FDB2CA}" destId="{EF024AD2-4DB5-46E8-A8B5-2F949AC595E6}" srcOrd="0" destOrd="0" presId="urn:microsoft.com/office/officeart/2018/2/layout/IconVerticalSolidList"/>
    <dgm:cxn modelId="{06568706-F358-491F-BBD2-B04302034FCA}" type="presParOf" srcId="{EF024AD2-4DB5-46E8-A8B5-2F949AC595E6}" destId="{689076FA-5440-45DA-872F-E5516819F203}" srcOrd="0" destOrd="0" presId="urn:microsoft.com/office/officeart/2018/2/layout/IconVerticalSolidList"/>
    <dgm:cxn modelId="{707DDE60-93D7-4435-AF1F-ECB14FF95B6D}" type="presParOf" srcId="{EF024AD2-4DB5-46E8-A8B5-2F949AC595E6}" destId="{8ADB3D6F-4A33-4331-9238-818FF1F69886}" srcOrd="1" destOrd="0" presId="urn:microsoft.com/office/officeart/2018/2/layout/IconVerticalSolidList"/>
    <dgm:cxn modelId="{200A3B6D-5F83-4AFE-9FE5-44977655C7C2}" type="presParOf" srcId="{EF024AD2-4DB5-46E8-A8B5-2F949AC595E6}" destId="{C69D703C-6A4D-4EA2-8287-9956959BF61B}" srcOrd="2" destOrd="0" presId="urn:microsoft.com/office/officeart/2018/2/layout/IconVerticalSolidList"/>
    <dgm:cxn modelId="{38CF8312-45A1-4D85-9DBD-2650364DC4D0}" type="presParOf" srcId="{EF024AD2-4DB5-46E8-A8B5-2F949AC595E6}" destId="{AB7DB6E6-F675-4CCA-9D0B-FD312C565EBB}" srcOrd="3" destOrd="0" presId="urn:microsoft.com/office/officeart/2018/2/layout/IconVerticalSolidList"/>
    <dgm:cxn modelId="{3B6833D6-A776-484D-BE6F-BDDD2702A783}" type="presParOf" srcId="{D949E1AD-E668-47D7-B40D-71DC76FDB2CA}" destId="{A0448226-9E3E-487B-8F3C-13CA4FEA4707}" srcOrd="1" destOrd="0" presId="urn:microsoft.com/office/officeart/2018/2/layout/IconVerticalSolidList"/>
    <dgm:cxn modelId="{7CDDD2B3-3534-475A-9FC7-D3594155A525}" type="presParOf" srcId="{D949E1AD-E668-47D7-B40D-71DC76FDB2CA}" destId="{17548FF5-0F77-43CB-9E03-E4FA3064579C}" srcOrd="2" destOrd="0" presId="urn:microsoft.com/office/officeart/2018/2/layout/IconVerticalSolidList"/>
    <dgm:cxn modelId="{8A36C97A-34BE-4C5F-B0F0-92F4D9F6DF2F}" type="presParOf" srcId="{17548FF5-0F77-43CB-9E03-E4FA3064579C}" destId="{95E43AD5-9621-4CC6-94DC-86E1F388B8E7}" srcOrd="0" destOrd="0" presId="urn:microsoft.com/office/officeart/2018/2/layout/IconVerticalSolidList"/>
    <dgm:cxn modelId="{D17B4B2F-EE8F-4D73-A435-6D55C8D94AC4}" type="presParOf" srcId="{17548FF5-0F77-43CB-9E03-E4FA3064579C}" destId="{407DCEAF-E65E-4050-8629-4260881473F6}" srcOrd="1" destOrd="0" presId="urn:microsoft.com/office/officeart/2018/2/layout/IconVerticalSolidList"/>
    <dgm:cxn modelId="{AAB0D740-BF47-45A4-B5F5-173D5EBAC192}" type="presParOf" srcId="{17548FF5-0F77-43CB-9E03-E4FA3064579C}" destId="{DC59423C-529F-4751-A120-47CFE31AC65A}" srcOrd="2" destOrd="0" presId="urn:microsoft.com/office/officeart/2018/2/layout/IconVerticalSolidList"/>
    <dgm:cxn modelId="{CAD3DB90-D119-4302-B27A-C0A14E796438}" type="presParOf" srcId="{17548FF5-0F77-43CB-9E03-E4FA3064579C}" destId="{C817AFF0-18C3-4B63-9256-A6F45FEC492F}" srcOrd="3" destOrd="0" presId="urn:microsoft.com/office/officeart/2018/2/layout/IconVerticalSolidList"/>
    <dgm:cxn modelId="{BF4A1E63-E2B5-4679-A5BE-E31E657C0BD2}" type="presParOf" srcId="{D949E1AD-E668-47D7-B40D-71DC76FDB2CA}" destId="{C0CE7836-AE44-45B9-9CDA-909CBB1B7771}" srcOrd="3" destOrd="0" presId="urn:microsoft.com/office/officeart/2018/2/layout/IconVerticalSolidList"/>
    <dgm:cxn modelId="{0678E607-CDCA-4B1E-A72A-8D1C484DFD4C}" type="presParOf" srcId="{D949E1AD-E668-47D7-B40D-71DC76FDB2CA}" destId="{CAD808D5-A226-4CE4-8266-0EEB572C75BD}" srcOrd="4" destOrd="0" presId="urn:microsoft.com/office/officeart/2018/2/layout/IconVerticalSolidList"/>
    <dgm:cxn modelId="{B0C598CF-D837-4B6B-B472-83A300B7399C}" type="presParOf" srcId="{CAD808D5-A226-4CE4-8266-0EEB572C75BD}" destId="{8301C4A6-6650-4216-AF8D-9125B6BCAEDD}" srcOrd="0" destOrd="0" presId="urn:microsoft.com/office/officeart/2018/2/layout/IconVerticalSolidList"/>
    <dgm:cxn modelId="{607B27EF-7741-47B7-893B-A1522183705E}" type="presParOf" srcId="{CAD808D5-A226-4CE4-8266-0EEB572C75BD}" destId="{7D20B644-C544-447D-8FB2-F132DD6144CF}" srcOrd="1" destOrd="0" presId="urn:microsoft.com/office/officeart/2018/2/layout/IconVerticalSolidList"/>
    <dgm:cxn modelId="{0E7FB1F4-E736-4E32-8A36-A8B4D9AEF284}" type="presParOf" srcId="{CAD808D5-A226-4CE4-8266-0EEB572C75BD}" destId="{CA753D55-C18D-4DC2-9E6C-6D1567BD9CE1}" srcOrd="2" destOrd="0" presId="urn:microsoft.com/office/officeart/2018/2/layout/IconVerticalSolidList"/>
    <dgm:cxn modelId="{84662859-68DB-4D26-9063-4778216B4CAE}" type="presParOf" srcId="{CAD808D5-A226-4CE4-8266-0EEB572C75BD}" destId="{B39DFE6A-BD17-4D15-B5E4-C4B9C9008B9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52727F-B51C-48E0-97A0-196BE15827D5}" type="doc">
      <dgm:prSet loTypeId="urn:microsoft.com/office/officeart/2005/8/layout/vList2" loCatId="list" qsTypeId="urn:microsoft.com/office/officeart/2005/8/quickstyle/simple4" qsCatId="simple" csTypeId="urn:microsoft.com/office/officeart/2005/8/colors/accent5_2" csCatId="accent5" phldr="1"/>
      <dgm:spPr/>
      <dgm:t>
        <a:bodyPr/>
        <a:lstStyle/>
        <a:p>
          <a:endParaRPr lang="en-US"/>
        </a:p>
      </dgm:t>
    </dgm:pt>
    <dgm:pt modelId="{73BA0ACD-2AB1-4042-A79E-0F432A62EEC4}">
      <dgm:prSet/>
      <dgm:spPr/>
      <dgm:t>
        <a:bodyPr/>
        <a:lstStyle/>
        <a:p>
          <a:r>
            <a:rPr lang="nl-NL" b="1" i="1" dirty="0"/>
            <a:t>Alles wat niet in de GDS zit en los meegegeven wordt. </a:t>
          </a:r>
          <a:endParaRPr lang="en-US" dirty="0"/>
        </a:p>
      </dgm:t>
    </dgm:pt>
    <dgm:pt modelId="{7376DE78-1F61-4E16-95E6-DFBABCB34653}" type="parTrans" cxnId="{D61F1AF2-EF73-468E-A053-C299A6B43451}">
      <dgm:prSet/>
      <dgm:spPr/>
      <dgm:t>
        <a:bodyPr/>
        <a:lstStyle/>
        <a:p>
          <a:endParaRPr lang="en-US"/>
        </a:p>
      </dgm:t>
    </dgm:pt>
    <dgm:pt modelId="{54AC84CD-05BC-4120-BE7F-358FB06200D7}" type="sibTrans" cxnId="{D61F1AF2-EF73-468E-A053-C299A6B43451}">
      <dgm:prSet/>
      <dgm:spPr/>
      <dgm:t>
        <a:bodyPr/>
        <a:lstStyle/>
        <a:p>
          <a:endParaRPr lang="en-US"/>
        </a:p>
      </dgm:t>
    </dgm:pt>
    <dgm:pt modelId="{47DF7190-70F5-4E3D-B029-F08EB652039F}">
      <dgm:prSet/>
      <dgm:spPr/>
      <dgm:t>
        <a:bodyPr/>
        <a:lstStyle/>
        <a:p>
          <a:r>
            <a:rPr lang="nl-NL" b="1" i="1"/>
            <a:t>Geneesmiddelen met een nauwe therapeutische bandbreedte, geneesmiddelen tegen kanker, en insuline.</a:t>
          </a:r>
          <a:endParaRPr lang="en-US"/>
        </a:p>
      </dgm:t>
    </dgm:pt>
    <dgm:pt modelId="{92846D7F-AD90-4F27-BD0F-4A0E5C856A7A}" type="parTrans" cxnId="{9B37FC6B-F3B9-4739-9230-EAF0C647CDC1}">
      <dgm:prSet/>
      <dgm:spPr/>
      <dgm:t>
        <a:bodyPr/>
        <a:lstStyle/>
        <a:p>
          <a:endParaRPr lang="en-US"/>
        </a:p>
      </dgm:t>
    </dgm:pt>
    <dgm:pt modelId="{F260C9E5-97F0-4027-9E1C-B75FDD5A44C7}" type="sibTrans" cxnId="{9B37FC6B-F3B9-4739-9230-EAF0C647CDC1}">
      <dgm:prSet/>
      <dgm:spPr/>
      <dgm:t>
        <a:bodyPr/>
        <a:lstStyle/>
        <a:p>
          <a:endParaRPr lang="en-US"/>
        </a:p>
      </dgm:t>
    </dgm:pt>
    <dgm:pt modelId="{C38BA38C-2765-4A3C-A466-079AAB72F0AC}">
      <dgm:prSet/>
      <dgm:spPr/>
      <dgm:t>
        <a:bodyPr/>
        <a:lstStyle/>
        <a:p>
          <a:r>
            <a:rPr lang="nl-NL" dirty="0"/>
            <a:t>Wie de dubbele controle mag uitvoeren, valt onder het beleid van de organisatie. Als een collega de dubbele controle doet moet deze bekwaam zijn voor de taken die hij/zij doet, in dit geval voor de dubbele controle.</a:t>
          </a:r>
          <a:endParaRPr lang="en-US" dirty="0"/>
        </a:p>
      </dgm:t>
    </dgm:pt>
    <dgm:pt modelId="{921DA58B-6906-47E2-8347-9FBA21388E68}" type="parTrans" cxnId="{C07D6629-23C4-4AFA-A410-6CDA25A49E6C}">
      <dgm:prSet/>
      <dgm:spPr/>
      <dgm:t>
        <a:bodyPr/>
        <a:lstStyle/>
        <a:p>
          <a:endParaRPr lang="en-US"/>
        </a:p>
      </dgm:t>
    </dgm:pt>
    <dgm:pt modelId="{DF630FB8-BF93-4E85-B1E7-BB026B86B31E}" type="sibTrans" cxnId="{C07D6629-23C4-4AFA-A410-6CDA25A49E6C}">
      <dgm:prSet/>
      <dgm:spPr/>
      <dgm:t>
        <a:bodyPr/>
        <a:lstStyle/>
        <a:p>
          <a:endParaRPr lang="en-US"/>
        </a:p>
      </dgm:t>
    </dgm:pt>
    <dgm:pt modelId="{F77E926E-AB01-4E4E-99D1-B89639CC6609}">
      <dgm:prSet/>
      <dgm:spPr/>
      <dgm:t>
        <a:bodyPr/>
        <a:lstStyle/>
        <a:p>
          <a:endParaRPr lang="en-US" dirty="0"/>
        </a:p>
      </dgm:t>
    </dgm:pt>
    <dgm:pt modelId="{E2CE5B41-C282-41F6-87A8-7F8287CE3E28}" type="parTrans" cxnId="{744DF37E-6AB6-4B39-8796-9060C0F59E20}">
      <dgm:prSet/>
      <dgm:spPr/>
      <dgm:t>
        <a:bodyPr/>
        <a:lstStyle/>
        <a:p>
          <a:endParaRPr lang="nl-NL"/>
        </a:p>
      </dgm:t>
    </dgm:pt>
    <dgm:pt modelId="{7C7124D2-20C4-4452-9AF2-6E298477FA41}" type="sibTrans" cxnId="{744DF37E-6AB6-4B39-8796-9060C0F59E20}">
      <dgm:prSet/>
      <dgm:spPr/>
      <dgm:t>
        <a:bodyPr/>
        <a:lstStyle/>
        <a:p>
          <a:endParaRPr lang="nl-NL"/>
        </a:p>
      </dgm:t>
    </dgm:pt>
    <dgm:pt modelId="{6C8D4D5B-35AD-4867-B53A-9B579E2B7E5D}" type="pres">
      <dgm:prSet presAssocID="{8752727F-B51C-48E0-97A0-196BE15827D5}" presName="linear" presStyleCnt="0">
        <dgm:presLayoutVars>
          <dgm:animLvl val="lvl"/>
          <dgm:resizeHandles val="exact"/>
        </dgm:presLayoutVars>
      </dgm:prSet>
      <dgm:spPr/>
    </dgm:pt>
    <dgm:pt modelId="{ED92B6A6-853D-4653-8D38-6861DDE3D477}" type="pres">
      <dgm:prSet presAssocID="{73BA0ACD-2AB1-4042-A79E-0F432A62EEC4}" presName="parentText" presStyleLbl="node1" presStyleIdx="0" presStyleCnt="2">
        <dgm:presLayoutVars>
          <dgm:chMax val="0"/>
          <dgm:bulletEnabled val="1"/>
        </dgm:presLayoutVars>
      </dgm:prSet>
      <dgm:spPr/>
    </dgm:pt>
    <dgm:pt modelId="{52C822CF-4859-442C-B2C6-4E424248FD78}" type="pres">
      <dgm:prSet presAssocID="{54AC84CD-05BC-4120-BE7F-358FB06200D7}" presName="spacer" presStyleCnt="0"/>
      <dgm:spPr/>
    </dgm:pt>
    <dgm:pt modelId="{A384A075-3B5A-4F02-BFD0-DDBA04A21639}" type="pres">
      <dgm:prSet presAssocID="{47DF7190-70F5-4E3D-B029-F08EB652039F}" presName="parentText" presStyleLbl="node1" presStyleIdx="1" presStyleCnt="2">
        <dgm:presLayoutVars>
          <dgm:chMax val="0"/>
          <dgm:bulletEnabled val="1"/>
        </dgm:presLayoutVars>
      </dgm:prSet>
      <dgm:spPr/>
    </dgm:pt>
    <dgm:pt modelId="{EB96E977-E666-4E0D-AD6E-6D4574F5D4D7}" type="pres">
      <dgm:prSet presAssocID="{47DF7190-70F5-4E3D-B029-F08EB652039F}" presName="childText" presStyleLbl="revTx" presStyleIdx="0" presStyleCnt="1" custScaleY="82444">
        <dgm:presLayoutVars>
          <dgm:bulletEnabled val="1"/>
        </dgm:presLayoutVars>
      </dgm:prSet>
      <dgm:spPr/>
    </dgm:pt>
  </dgm:ptLst>
  <dgm:cxnLst>
    <dgm:cxn modelId="{6D1C901D-2F62-4C0B-92AA-054715335F6F}" type="presOf" srcId="{8752727F-B51C-48E0-97A0-196BE15827D5}" destId="{6C8D4D5B-35AD-4867-B53A-9B579E2B7E5D}" srcOrd="0" destOrd="0" presId="urn:microsoft.com/office/officeart/2005/8/layout/vList2"/>
    <dgm:cxn modelId="{C07D6629-23C4-4AFA-A410-6CDA25A49E6C}" srcId="{47DF7190-70F5-4E3D-B029-F08EB652039F}" destId="{C38BA38C-2765-4A3C-A466-079AAB72F0AC}" srcOrd="1" destOrd="0" parTransId="{921DA58B-6906-47E2-8347-9FBA21388E68}" sibTransId="{DF630FB8-BF93-4E85-B1E7-BB026B86B31E}"/>
    <dgm:cxn modelId="{9B37FC6B-F3B9-4739-9230-EAF0C647CDC1}" srcId="{8752727F-B51C-48E0-97A0-196BE15827D5}" destId="{47DF7190-70F5-4E3D-B029-F08EB652039F}" srcOrd="1" destOrd="0" parTransId="{92846D7F-AD90-4F27-BD0F-4A0E5C856A7A}" sibTransId="{F260C9E5-97F0-4027-9E1C-B75FDD5A44C7}"/>
    <dgm:cxn modelId="{744DF37E-6AB6-4B39-8796-9060C0F59E20}" srcId="{47DF7190-70F5-4E3D-B029-F08EB652039F}" destId="{F77E926E-AB01-4E4E-99D1-B89639CC6609}" srcOrd="0" destOrd="0" parTransId="{E2CE5B41-C282-41F6-87A8-7F8287CE3E28}" sibTransId="{7C7124D2-20C4-4452-9AF2-6E298477FA41}"/>
    <dgm:cxn modelId="{4FE45397-598C-4EDA-8D84-BA71B03D93A6}" type="presOf" srcId="{73BA0ACD-2AB1-4042-A79E-0F432A62EEC4}" destId="{ED92B6A6-853D-4653-8D38-6861DDE3D477}" srcOrd="0" destOrd="0" presId="urn:microsoft.com/office/officeart/2005/8/layout/vList2"/>
    <dgm:cxn modelId="{14E22AB3-F341-4C64-9FD0-C680582B8DDD}" type="presOf" srcId="{F77E926E-AB01-4E4E-99D1-B89639CC6609}" destId="{EB96E977-E666-4E0D-AD6E-6D4574F5D4D7}" srcOrd="0" destOrd="0" presId="urn:microsoft.com/office/officeart/2005/8/layout/vList2"/>
    <dgm:cxn modelId="{8633CADA-8D72-45BF-80D8-6F7E88856C37}" type="presOf" srcId="{47DF7190-70F5-4E3D-B029-F08EB652039F}" destId="{A384A075-3B5A-4F02-BFD0-DDBA04A21639}" srcOrd="0" destOrd="0" presId="urn:microsoft.com/office/officeart/2005/8/layout/vList2"/>
    <dgm:cxn modelId="{7E1BFDF1-8A86-4C12-A292-531FA305D8D4}" type="presOf" srcId="{C38BA38C-2765-4A3C-A466-079AAB72F0AC}" destId="{EB96E977-E666-4E0D-AD6E-6D4574F5D4D7}" srcOrd="0" destOrd="1" presId="urn:microsoft.com/office/officeart/2005/8/layout/vList2"/>
    <dgm:cxn modelId="{D61F1AF2-EF73-468E-A053-C299A6B43451}" srcId="{8752727F-B51C-48E0-97A0-196BE15827D5}" destId="{73BA0ACD-2AB1-4042-A79E-0F432A62EEC4}" srcOrd="0" destOrd="0" parTransId="{7376DE78-1F61-4E16-95E6-DFBABCB34653}" sibTransId="{54AC84CD-05BC-4120-BE7F-358FB06200D7}"/>
    <dgm:cxn modelId="{6DD294C9-1EF0-4B0E-9FA3-9826A730A843}" type="presParOf" srcId="{6C8D4D5B-35AD-4867-B53A-9B579E2B7E5D}" destId="{ED92B6A6-853D-4653-8D38-6861DDE3D477}" srcOrd="0" destOrd="0" presId="urn:microsoft.com/office/officeart/2005/8/layout/vList2"/>
    <dgm:cxn modelId="{C28EA6F5-B29F-4A49-B003-70B9B9F9249B}" type="presParOf" srcId="{6C8D4D5B-35AD-4867-B53A-9B579E2B7E5D}" destId="{52C822CF-4859-442C-B2C6-4E424248FD78}" srcOrd="1" destOrd="0" presId="urn:microsoft.com/office/officeart/2005/8/layout/vList2"/>
    <dgm:cxn modelId="{07E991FF-CBB6-40A3-8CF2-3D3A911F241A}" type="presParOf" srcId="{6C8D4D5B-35AD-4867-B53A-9B579E2B7E5D}" destId="{A384A075-3B5A-4F02-BFD0-DDBA04A21639}" srcOrd="2" destOrd="0" presId="urn:microsoft.com/office/officeart/2005/8/layout/vList2"/>
    <dgm:cxn modelId="{7617F53A-E520-44E4-91B6-49388B90F9E8}" type="presParOf" srcId="{6C8D4D5B-35AD-4867-B53A-9B579E2B7E5D}" destId="{EB96E977-E666-4E0D-AD6E-6D4574F5D4D7}"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9076FA-5440-45DA-872F-E5516819F203}">
      <dsp:nvSpPr>
        <dsp:cNvPr id="0" name=""/>
        <dsp:cNvSpPr/>
      </dsp:nvSpPr>
      <dsp:spPr>
        <a:xfrm>
          <a:off x="0" y="499"/>
          <a:ext cx="9618133" cy="116928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ADB3D6F-4A33-4331-9238-818FF1F69886}">
      <dsp:nvSpPr>
        <dsp:cNvPr id="0" name=""/>
        <dsp:cNvSpPr/>
      </dsp:nvSpPr>
      <dsp:spPr>
        <a:xfrm>
          <a:off x="353707" y="263587"/>
          <a:ext cx="643104" cy="6431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B7DB6E6-F675-4CCA-9D0B-FD312C565EBB}">
      <dsp:nvSpPr>
        <dsp:cNvPr id="0" name=""/>
        <dsp:cNvSpPr/>
      </dsp:nvSpPr>
      <dsp:spPr>
        <a:xfrm>
          <a:off x="1350519" y="499"/>
          <a:ext cx="8267613" cy="1169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749" tIns="123749" rIns="123749" bIns="123749" numCol="1" spcCol="1270" anchor="ctr" anchorCtr="0">
          <a:noAutofit/>
        </a:bodyPr>
        <a:lstStyle/>
        <a:p>
          <a:pPr marL="0" lvl="0" indent="0" algn="l" defTabSz="755650">
            <a:lnSpc>
              <a:spcPct val="90000"/>
            </a:lnSpc>
            <a:spcBef>
              <a:spcPct val="0"/>
            </a:spcBef>
            <a:spcAft>
              <a:spcPct val="35000"/>
            </a:spcAft>
            <a:buNone/>
          </a:pPr>
          <a:r>
            <a:rPr lang="nl-NL" sz="1700" kern="1200" dirty="0"/>
            <a:t>Risicovolle medicatie vraagt om een dubbele controle. Op de lijst staat dan: 'dubbel te controleren medicatie’ . Er moeten 5 dingen worden gecontroleerd: 1.juiste cliënt 2.juiste medicijn 3. juiste dosis 4.juiste vorm en 5. juiste tijd. </a:t>
          </a:r>
          <a:endParaRPr lang="en-US" sz="1700" kern="1200" dirty="0"/>
        </a:p>
      </dsp:txBody>
      <dsp:txXfrm>
        <a:off x="1350519" y="499"/>
        <a:ext cx="8267613" cy="1169280"/>
      </dsp:txXfrm>
    </dsp:sp>
    <dsp:sp modelId="{95E43AD5-9621-4CC6-94DC-86E1F388B8E7}">
      <dsp:nvSpPr>
        <dsp:cNvPr id="0" name=""/>
        <dsp:cNvSpPr/>
      </dsp:nvSpPr>
      <dsp:spPr>
        <a:xfrm>
          <a:off x="0" y="1462100"/>
          <a:ext cx="9618133" cy="116928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07DCEAF-E65E-4050-8629-4260881473F6}">
      <dsp:nvSpPr>
        <dsp:cNvPr id="0" name=""/>
        <dsp:cNvSpPr/>
      </dsp:nvSpPr>
      <dsp:spPr>
        <a:xfrm>
          <a:off x="353707" y="1725188"/>
          <a:ext cx="643104" cy="6431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817AFF0-18C3-4B63-9256-A6F45FEC492F}">
      <dsp:nvSpPr>
        <dsp:cNvPr id="0" name=""/>
        <dsp:cNvSpPr/>
      </dsp:nvSpPr>
      <dsp:spPr>
        <a:xfrm>
          <a:off x="1350519" y="1462100"/>
          <a:ext cx="8267613" cy="1169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749" tIns="123749" rIns="123749" bIns="123749" numCol="1" spcCol="1270" anchor="ctr" anchorCtr="0">
          <a:noAutofit/>
        </a:bodyPr>
        <a:lstStyle/>
        <a:p>
          <a:pPr marL="0" lvl="0" indent="0" algn="l" defTabSz="755650">
            <a:lnSpc>
              <a:spcPct val="90000"/>
            </a:lnSpc>
            <a:spcBef>
              <a:spcPct val="0"/>
            </a:spcBef>
            <a:spcAft>
              <a:spcPct val="35000"/>
            </a:spcAft>
            <a:buNone/>
          </a:pPr>
          <a:r>
            <a:rPr lang="nl-NL" sz="1700" kern="1200" dirty="0"/>
            <a:t>Je tekent dan met 2 bevoegde personen af dat dit het juiste medicijn is. </a:t>
          </a:r>
          <a:endParaRPr lang="en-US" sz="1700" kern="1200" dirty="0"/>
        </a:p>
      </dsp:txBody>
      <dsp:txXfrm>
        <a:off x="1350519" y="1462100"/>
        <a:ext cx="8267613" cy="1169280"/>
      </dsp:txXfrm>
    </dsp:sp>
    <dsp:sp modelId="{8301C4A6-6650-4216-AF8D-9125B6BCAEDD}">
      <dsp:nvSpPr>
        <dsp:cNvPr id="0" name=""/>
        <dsp:cNvSpPr/>
      </dsp:nvSpPr>
      <dsp:spPr>
        <a:xfrm>
          <a:off x="0" y="2923701"/>
          <a:ext cx="9618133" cy="116928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20B644-C544-447D-8FB2-F132DD6144CF}">
      <dsp:nvSpPr>
        <dsp:cNvPr id="0" name=""/>
        <dsp:cNvSpPr/>
      </dsp:nvSpPr>
      <dsp:spPr>
        <a:xfrm>
          <a:off x="353707" y="3186789"/>
          <a:ext cx="643104" cy="6431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39DFE6A-BD17-4D15-B5E4-C4B9C9008B99}">
      <dsp:nvSpPr>
        <dsp:cNvPr id="0" name=""/>
        <dsp:cNvSpPr/>
      </dsp:nvSpPr>
      <dsp:spPr>
        <a:xfrm>
          <a:off x="1350519" y="2923701"/>
          <a:ext cx="8267613" cy="1169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749" tIns="123749" rIns="123749" bIns="123749" numCol="1" spcCol="1270" anchor="ctr" anchorCtr="0">
          <a:noAutofit/>
        </a:bodyPr>
        <a:lstStyle/>
        <a:p>
          <a:pPr marL="0" lvl="0" indent="0" algn="l" defTabSz="755650">
            <a:lnSpc>
              <a:spcPct val="90000"/>
            </a:lnSpc>
            <a:spcBef>
              <a:spcPct val="0"/>
            </a:spcBef>
            <a:spcAft>
              <a:spcPct val="35000"/>
            </a:spcAft>
            <a:buNone/>
          </a:pPr>
          <a:r>
            <a:rPr lang="nl-NL" sz="1700" kern="1200"/>
            <a:t>Afhankelijk van hoe de instelling de afspraken met de apotheker heeft staan opiaten wel of niet op de dubbele controlelijst. </a:t>
          </a:r>
          <a:endParaRPr lang="en-US" sz="1700" kern="1200"/>
        </a:p>
      </dsp:txBody>
      <dsp:txXfrm>
        <a:off x="1350519" y="2923701"/>
        <a:ext cx="8267613" cy="11692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92B6A6-853D-4653-8D38-6861DDE3D477}">
      <dsp:nvSpPr>
        <dsp:cNvPr id="0" name=""/>
        <dsp:cNvSpPr/>
      </dsp:nvSpPr>
      <dsp:spPr>
        <a:xfrm>
          <a:off x="0" y="530213"/>
          <a:ext cx="9244879" cy="988650"/>
        </a:xfrm>
        <a:prstGeom prst="round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nl-NL" sz="2100" b="1" i="1" kern="1200" dirty="0"/>
            <a:t>Alles wat niet in de GDS zit en los meegegeven wordt. </a:t>
          </a:r>
          <a:endParaRPr lang="en-US" sz="2100" kern="1200" dirty="0"/>
        </a:p>
      </dsp:txBody>
      <dsp:txXfrm>
        <a:off x="48262" y="578475"/>
        <a:ext cx="9148355" cy="892126"/>
      </dsp:txXfrm>
    </dsp:sp>
    <dsp:sp modelId="{A384A075-3B5A-4F02-BFD0-DDBA04A21639}">
      <dsp:nvSpPr>
        <dsp:cNvPr id="0" name=""/>
        <dsp:cNvSpPr/>
      </dsp:nvSpPr>
      <dsp:spPr>
        <a:xfrm>
          <a:off x="0" y="1593743"/>
          <a:ext cx="9244879" cy="988650"/>
        </a:xfrm>
        <a:prstGeom prst="round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nl-NL" sz="2100" b="1" i="1" kern="1200"/>
            <a:t>Geneesmiddelen met een nauwe therapeutische bandbreedte, geneesmiddelen tegen kanker, en insuline.</a:t>
          </a:r>
          <a:endParaRPr lang="en-US" sz="2100" kern="1200"/>
        </a:p>
      </dsp:txBody>
      <dsp:txXfrm>
        <a:off x="48262" y="1642005"/>
        <a:ext cx="9148355" cy="892126"/>
      </dsp:txXfrm>
    </dsp:sp>
    <dsp:sp modelId="{EB96E977-E666-4E0D-AD6E-6D4574F5D4D7}">
      <dsp:nvSpPr>
        <dsp:cNvPr id="0" name=""/>
        <dsp:cNvSpPr/>
      </dsp:nvSpPr>
      <dsp:spPr>
        <a:xfrm>
          <a:off x="0" y="2582393"/>
          <a:ext cx="9244879" cy="9983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3525" tIns="26670" rIns="149352" bIns="26670" numCol="1" spcCol="1270" anchor="t" anchorCtr="0">
          <a:noAutofit/>
        </a:bodyPr>
        <a:lstStyle/>
        <a:p>
          <a:pPr marL="171450" lvl="1" indent="-171450" algn="l" defTabSz="711200">
            <a:lnSpc>
              <a:spcPct val="90000"/>
            </a:lnSpc>
            <a:spcBef>
              <a:spcPct val="0"/>
            </a:spcBef>
            <a:spcAft>
              <a:spcPct val="20000"/>
            </a:spcAft>
            <a:buChar char="•"/>
          </a:pPr>
          <a:endParaRPr lang="en-US" sz="1600" kern="1200" dirty="0"/>
        </a:p>
        <a:p>
          <a:pPr marL="171450" lvl="1" indent="-171450" algn="l" defTabSz="711200">
            <a:lnSpc>
              <a:spcPct val="90000"/>
            </a:lnSpc>
            <a:spcBef>
              <a:spcPct val="0"/>
            </a:spcBef>
            <a:spcAft>
              <a:spcPct val="20000"/>
            </a:spcAft>
            <a:buChar char="•"/>
          </a:pPr>
          <a:r>
            <a:rPr lang="nl-NL" sz="1600" kern="1200" dirty="0"/>
            <a:t>Wie de dubbele controle mag uitvoeren, valt onder het beleid van de organisatie. Als een collega de dubbele controle doet moet deze bekwaam zijn voor de taken die hij/zij doet, in dit geval voor de dubbele controle.</a:t>
          </a:r>
          <a:endParaRPr lang="en-US" sz="1600" kern="1200" dirty="0"/>
        </a:p>
      </dsp:txBody>
      <dsp:txXfrm>
        <a:off x="0" y="2582393"/>
        <a:ext cx="9244879" cy="99835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B71085-DF7C-471B-805F-7F8931C356DF}" type="datetimeFigureOut">
              <a:rPr lang="nl-NL" smtClean="0"/>
              <a:t>29-3-2023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F13DE-B261-4E9C-A5D2-7A1A155379DB}" type="slidenum">
              <a:rPr lang="nl-NL" smtClean="0"/>
              <a:t>‹nr.›</a:t>
            </a:fld>
            <a:endParaRPr lang="nl-NL"/>
          </a:p>
        </p:txBody>
      </p:sp>
    </p:spTree>
    <p:extLst>
      <p:ext uri="{BB962C8B-B14F-4D97-AF65-F5344CB8AC3E}">
        <p14:creationId xmlns:p14="http://schemas.microsoft.com/office/powerpoint/2010/main" val="1214974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Hier zie je een voorbeeld van hoe een deellijst eruit kan zien. </a:t>
            </a:r>
          </a:p>
          <a:p>
            <a:r>
              <a:rPr lang="nl-NL" dirty="0"/>
              <a:t>De docent geeft uitleg over bovenstaande deellijst. En welke medicatie er op staat. </a:t>
            </a:r>
          </a:p>
          <a:p>
            <a:r>
              <a:rPr lang="nl-NL" dirty="0"/>
              <a:t>Voor welk ziektebeeld word deze cliënt mogelijk behandeld? </a:t>
            </a:r>
          </a:p>
        </p:txBody>
      </p:sp>
      <p:sp>
        <p:nvSpPr>
          <p:cNvPr id="4" name="Tijdelijke aanduiding voor dianummer 3"/>
          <p:cNvSpPr>
            <a:spLocks noGrp="1"/>
          </p:cNvSpPr>
          <p:nvPr>
            <p:ph type="sldNum" sz="quarter" idx="5"/>
          </p:nvPr>
        </p:nvSpPr>
        <p:spPr/>
        <p:txBody>
          <a:bodyPr/>
          <a:lstStyle/>
          <a:p>
            <a:fld id="{D93F13DE-B261-4E9C-A5D2-7A1A155379DB}" type="slidenum">
              <a:rPr lang="nl-NL" smtClean="0"/>
              <a:t>3</a:t>
            </a:fld>
            <a:endParaRPr lang="nl-NL"/>
          </a:p>
        </p:txBody>
      </p:sp>
    </p:spTree>
    <p:extLst>
      <p:ext uri="{BB962C8B-B14F-4D97-AF65-F5344CB8AC3E}">
        <p14:creationId xmlns:p14="http://schemas.microsoft.com/office/powerpoint/2010/main" val="3870097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719A7378-FDE8-495C-99BA-1DCF3D678408}" type="datetimeFigureOut">
              <a:rPr lang="nl-NL" smtClean="0"/>
              <a:t>29-3-2023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E56A1F2-6FF1-40A8-BC13-8D2F973416A8}" type="slidenum">
              <a:rPr lang="nl-NL" smtClean="0"/>
              <a:t>‹nr.›</a:t>
            </a:fld>
            <a:endParaRPr lang="nl-NL"/>
          </a:p>
        </p:txBody>
      </p:sp>
    </p:spTree>
    <p:extLst>
      <p:ext uri="{BB962C8B-B14F-4D97-AF65-F5344CB8AC3E}">
        <p14:creationId xmlns:p14="http://schemas.microsoft.com/office/powerpoint/2010/main" val="467805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719A7378-FDE8-495C-99BA-1DCF3D678408}" type="datetimeFigureOut">
              <a:rPr lang="nl-NL" smtClean="0"/>
              <a:t>29-3-2023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E56A1F2-6FF1-40A8-BC13-8D2F973416A8}" type="slidenum">
              <a:rPr lang="nl-NL" smtClean="0"/>
              <a:t>‹nr.›</a:t>
            </a:fld>
            <a:endParaRPr lang="nl-NL"/>
          </a:p>
        </p:txBody>
      </p:sp>
    </p:spTree>
    <p:extLst>
      <p:ext uri="{BB962C8B-B14F-4D97-AF65-F5344CB8AC3E}">
        <p14:creationId xmlns:p14="http://schemas.microsoft.com/office/powerpoint/2010/main" val="1255370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719A7378-FDE8-495C-99BA-1DCF3D678408}" type="datetimeFigureOut">
              <a:rPr lang="nl-NL" smtClean="0"/>
              <a:t>29-3-2023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E56A1F2-6FF1-40A8-BC13-8D2F973416A8}"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29244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719A7378-FDE8-495C-99BA-1DCF3D678408}" type="datetimeFigureOut">
              <a:rPr lang="nl-NL" smtClean="0"/>
              <a:t>29-3-2023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E56A1F2-6FF1-40A8-BC13-8D2F973416A8}" type="slidenum">
              <a:rPr lang="nl-NL" smtClean="0"/>
              <a:t>‹nr.›</a:t>
            </a:fld>
            <a:endParaRPr lang="nl-NL"/>
          </a:p>
        </p:txBody>
      </p:sp>
    </p:spTree>
    <p:extLst>
      <p:ext uri="{BB962C8B-B14F-4D97-AF65-F5344CB8AC3E}">
        <p14:creationId xmlns:p14="http://schemas.microsoft.com/office/powerpoint/2010/main" val="5066029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719A7378-FDE8-495C-99BA-1DCF3D678408}" type="datetimeFigureOut">
              <a:rPr lang="nl-NL" smtClean="0"/>
              <a:t>29-3-2023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E56A1F2-6FF1-40A8-BC13-8D2F973416A8}"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21332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719A7378-FDE8-495C-99BA-1DCF3D678408}" type="datetimeFigureOut">
              <a:rPr lang="nl-NL" smtClean="0"/>
              <a:t>29-3-2023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E56A1F2-6FF1-40A8-BC13-8D2F973416A8}" type="slidenum">
              <a:rPr lang="nl-NL" smtClean="0"/>
              <a:t>‹nr.›</a:t>
            </a:fld>
            <a:endParaRPr lang="nl-NL"/>
          </a:p>
        </p:txBody>
      </p:sp>
    </p:spTree>
    <p:extLst>
      <p:ext uri="{BB962C8B-B14F-4D97-AF65-F5344CB8AC3E}">
        <p14:creationId xmlns:p14="http://schemas.microsoft.com/office/powerpoint/2010/main" val="2446669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19A7378-FDE8-495C-99BA-1DCF3D678408}" type="datetimeFigureOut">
              <a:rPr lang="nl-NL" smtClean="0"/>
              <a:t>29-3-2023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E56A1F2-6FF1-40A8-BC13-8D2F973416A8}" type="slidenum">
              <a:rPr lang="nl-NL" smtClean="0"/>
              <a:t>‹nr.›</a:t>
            </a:fld>
            <a:endParaRPr lang="nl-NL"/>
          </a:p>
        </p:txBody>
      </p:sp>
    </p:spTree>
    <p:extLst>
      <p:ext uri="{BB962C8B-B14F-4D97-AF65-F5344CB8AC3E}">
        <p14:creationId xmlns:p14="http://schemas.microsoft.com/office/powerpoint/2010/main" val="13978779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19A7378-FDE8-495C-99BA-1DCF3D678408}" type="datetimeFigureOut">
              <a:rPr lang="nl-NL" smtClean="0"/>
              <a:t>29-3-2023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E56A1F2-6FF1-40A8-BC13-8D2F973416A8}" type="slidenum">
              <a:rPr lang="nl-NL" smtClean="0"/>
              <a:t>‹nr.›</a:t>
            </a:fld>
            <a:endParaRPr lang="nl-NL"/>
          </a:p>
        </p:txBody>
      </p:sp>
    </p:spTree>
    <p:extLst>
      <p:ext uri="{BB962C8B-B14F-4D97-AF65-F5344CB8AC3E}">
        <p14:creationId xmlns:p14="http://schemas.microsoft.com/office/powerpoint/2010/main" val="4122685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19A7378-FDE8-495C-99BA-1DCF3D678408}" type="datetimeFigureOut">
              <a:rPr lang="nl-NL" smtClean="0"/>
              <a:t>29-3-2023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E56A1F2-6FF1-40A8-BC13-8D2F973416A8}" type="slidenum">
              <a:rPr lang="nl-NL" smtClean="0"/>
              <a:t>‹nr.›</a:t>
            </a:fld>
            <a:endParaRPr lang="nl-NL"/>
          </a:p>
        </p:txBody>
      </p:sp>
    </p:spTree>
    <p:extLst>
      <p:ext uri="{BB962C8B-B14F-4D97-AF65-F5344CB8AC3E}">
        <p14:creationId xmlns:p14="http://schemas.microsoft.com/office/powerpoint/2010/main" val="952253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719A7378-FDE8-495C-99BA-1DCF3D678408}" type="datetimeFigureOut">
              <a:rPr lang="nl-NL" smtClean="0"/>
              <a:t>29-3-2023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E56A1F2-6FF1-40A8-BC13-8D2F973416A8}" type="slidenum">
              <a:rPr lang="nl-NL" smtClean="0"/>
              <a:t>‹nr.›</a:t>
            </a:fld>
            <a:endParaRPr lang="nl-NL"/>
          </a:p>
        </p:txBody>
      </p:sp>
    </p:spTree>
    <p:extLst>
      <p:ext uri="{BB962C8B-B14F-4D97-AF65-F5344CB8AC3E}">
        <p14:creationId xmlns:p14="http://schemas.microsoft.com/office/powerpoint/2010/main" val="2221065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719A7378-FDE8-495C-99BA-1DCF3D678408}" type="datetimeFigureOut">
              <a:rPr lang="nl-NL" smtClean="0"/>
              <a:t>29-3-2023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E56A1F2-6FF1-40A8-BC13-8D2F973416A8}" type="slidenum">
              <a:rPr lang="nl-NL" smtClean="0"/>
              <a:t>‹nr.›</a:t>
            </a:fld>
            <a:endParaRPr lang="nl-NL"/>
          </a:p>
        </p:txBody>
      </p:sp>
    </p:spTree>
    <p:extLst>
      <p:ext uri="{BB962C8B-B14F-4D97-AF65-F5344CB8AC3E}">
        <p14:creationId xmlns:p14="http://schemas.microsoft.com/office/powerpoint/2010/main" val="3167207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719A7378-FDE8-495C-99BA-1DCF3D678408}" type="datetimeFigureOut">
              <a:rPr lang="nl-NL" smtClean="0"/>
              <a:t>29-3-2023</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0E56A1F2-6FF1-40A8-BC13-8D2F973416A8}" type="slidenum">
              <a:rPr lang="nl-NL" smtClean="0"/>
              <a:t>‹nr.›</a:t>
            </a:fld>
            <a:endParaRPr lang="nl-NL"/>
          </a:p>
        </p:txBody>
      </p:sp>
    </p:spTree>
    <p:extLst>
      <p:ext uri="{BB962C8B-B14F-4D97-AF65-F5344CB8AC3E}">
        <p14:creationId xmlns:p14="http://schemas.microsoft.com/office/powerpoint/2010/main" val="1634261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719A7378-FDE8-495C-99BA-1DCF3D678408}" type="datetimeFigureOut">
              <a:rPr lang="nl-NL" smtClean="0"/>
              <a:t>29-3-2023</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0E56A1F2-6FF1-40A8-BC13-8D2F973416A8}" type="slidenum">
              <a:rPr lang="nl-NL" smtClean="0"/>
              <a:t>‹nr.›</a:t>
            </a:fld>
            <a:endParaRPr lang="nl-NL"/>
          </a:p>
        </p:txBody>
      </p:sp>
    </p:spTree>
    <p:extLst>
      <p:ext uri="{BB962C8B-B14F-4D97-AF65-F5344CB8AC3E}">
        <p14:creationId xmlns:p14="http://schemas.microsoft.com/office/powerpoint/2010/main" val="582298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9A7378-FDE8-495C-99BA-1DCF3D678408}" type="datetimeFigureOut">
              <a:rPr lang="nl-NL" smtClean="0"/>
              <a:t>29-3-2023</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0E56A1F2-6FF1-40A8-BC13-8D2F973416A8}" type="slidenum">
              <a:rPr lang="nl-NL" smtClean="0"/>
              <a:t>‹nr.›</a:t>
            </a:fld>
            <a:endParaRPr lang="nl-NL"/>
          </a:p>
        </p:txBody>
      </p:sp>
    </p:spTree>
    <p:extLst>
      <p:ext uri="{BB962C8B-B14F-4D97-AF65-F5344CB8AC3E}">
        <p14:creationId xmlns:p14="http://schemas.microsoft.com/office/powerpoint/2010/main" val="3150831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719A7378-FDE8-495C-99BA-1DCF3D678408}" type="datetimeFigureOut">
              <a:rPr lang="nl-NL" smtClean="0"/>
              <a:t>29-3-2023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E56A1F2-6FF1-40A8-BC13-8D2F973416A8}" type="slidenum">
              <a:rPr lang="nl-NL" smtClean="0"/>
              <a:t>‹nr.›</a:t>
            </a:fld>
            <a:endParaRPr lang="nl-NL"/>
          </a:p>
        </p:txBody>
      </p:sp>
    </p:spTree>
    <p:extLst>
      <p:ext uri="{BB962C8B-B14F-4D97-AF65-F5344CB8AC3E}">
        <p14:creationId xmlns:p14="http://schemas.microsoft.com/office/powerpoint/2010/main" val="3180631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E56A1F2-6FF1-40A8-BC13-8D2F973416A8}" type="slidenum">
              <a:rPr lang="nl-NL" smtClean="0"/>
              <a:t>‹nr.›</a:t>
            </a:fld>
            <a:endParaRPr lang="nl-NL"/>
          </a:p>
        </p:txBody>
      </p:sp>
      <p:sp>
        <p:nvSpPr>
          <p:cNvPr id="5" name="Date Placeholder 4"/>
          <p:cNvSpPr>
            <a:spLocks noGrp="1"/>
          </p:cNvSpPr>
          <p:nvPr>
            <p:ph type="dt" sz="half" idx="10"/>
          </p:nvPr>
        </p:nvSpPr>
        <p:spPr/>
        <p:txBody>
          <a:bodyPr/>
          <a:lstStyle/>
          <a:p>
            <a:fld id="{719A7378-FDE8-495C-99BA-1DCF3D678408}" type="datetimeFigureOut">
              <a:rPr lang="nl-NL" smtClean="0"/>
              <a:t>29-3-2023</a:t>
            </a:fld>
            <a:endParaRPr lang="nl-NL"/>
          </a:p>
        </p:txBody>
      </p:sp>
    </p:spTree>
    <p:extLst>
      <p:ext uri="{BB962C8B-B14F-4D97-AF65-F5344CB8AC3E}">
        <p14:creationId xmlns:p14="http://schemas.microsoft.com/office/powerpoint/2010/main" val="1291241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19A7378-FDE8-495C-99BA-1DCF3D678408}" type="datetimeFigureOut">
              <a:rPr lang="nl-NL" smtClean="0"/>
              <a:t>29-3-2023</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E56A1F2-6FF1-40A8-BC13-8D2F973416A8}" type="slidenum">
              <a:rPr lang="nl-NL" smtClean="0"/>
              <a:t>‹nr.›</a:t>
            </a:fld>
            <a:endParaRPr lang="nl-NL"/>
          </a:p>
        </p:txBody>
      </p:sp>
    </p:spTree>
    <p:extLst>
      <p:ext uri="{BB962C8B-B14F-4D97-AF65-F5344CB8AC3E}">
        <p14:creationId xmlns:p14="http://schemas.microsoft.com/office/powerpoint/2010/main" val="181753892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hyperlink" Target="https://padlet.com/j_schinkel/medicatieveiligheid-8brh193z6o0sygh5" TargetMode="External"/><Relationship Id="rId2" Type="http://schemas.openxmlformats.org/officeDocument/2006/relationships/hyperlink" Target="https://www.zorgvoorbeter.nl/docs/PVZ/vindplaats/medicatieveiligheid/Tips-medicatieveiligheid.pdf" TargetMode="Externa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f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30471021-22AD-164A-268E-D917F5D4FCBA}"/>
              </a:ext>
            </a:extLst>
          </p:cNvPr>
          <p:cNvPicPr>
            <a:picLocks noChangeAspect="1"/>
          </p:cNvPicPr>
          <p:nvPr/>
        </p:nvPicPr>
        <p:blipFill rotWithShape="1">
          <a:blip r:embed="rId2"/>
          <a:srcRect l="35994" r="11496" b="-2"/>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2" name="Titel 1">
            <a:extLst>
              <a:ext uri="{FF2B5EF4-FFF2-40B4-BE49-F238E27FC236}">
                <a16:creationId xmlns:a16="http://schemas.microsoft.com/office/drawing/2014/main" id="{29BBAEFE-FC21-2C73-C665-ACA2D2F2E168}"/>
              </a:ext>
            </a:extLst>
          </p:cNvPr>
          <p:cNvSpPr>
            <a:spLocks noGrp="1"/>
          </p:cNvSpPr>
          <p:nvPr>
            <p:ph type="ctrTitle"/>
          </p:nvPr>
        </p:nvSpPr>
        <p:spPr>
          <a:xfrm>
            <a:off x="5380563" y="1678665"/>
            <a:ext cx="3887839" cy="2372168"/>
          </a:xfrm>
        </p:spPr>
        <p:txBody>
          <a:bodyPr>
            <a:normAutofit/>
          </a:bodyPr>
          <a:lstStyle/>
          <a:p>
            <a:pPr>
              <a:lnSpc>
                <a:spcPct val="90000"/>
              </a:lnSpc>
            </a:pPr>
            <a:r>
              <a:rPr lang="nl-NL" sz="3000"/>
              <a:t>Deellijst, dubbelcheck en medicatieveiligheid</a:t>
            </a:r>
          </a:p>
        </p:txBody>
      </p:sp>
      <p:sp>
        <p:nvSpPr>
          <p:cNvPr id="3" name="Ondertitel 2">
            <a:extLst>
              <a:ext uri="{FF2B5EF4-FFF2-40B4-BE49-F238E27FC236}">
                <a16:creationId xmlns:a16="http://schemas.microsoft.com/office/drawing/2014/main" id="{D81DDD90-4D82-741F-E828-DC3759193582}"/>
              </a:ext>
            </a:extLst>
          </p:cNvPr>
          <p:cNvSpPr>
            <a:spLocks noGrp="1"/>
          </p:cNvSpPr>
          <p:nvPr>
            <p:ph type="subTitle" idx="1"/>
          </p:nvPr>
        </p:nvSpPr>
        <p:spPr>
          <a:xfrm>
            <a:off x="5380563" y="4050833"/>
            <a:ext cx="3893440" cy="1096899"/>
          </a:xfrm>
        </p:spPr>
        <p:txBody>
          <a:bodyPr>
            <a:normAutofit/>
          </a:bodyPr>
          <a:lstStyle/>
          <a:p>
            <a:r>
              <a:rPr lang="nl-NL" dirty="0"/>
              <a:t>Les 6</a:t>
            </a:r>
          </a:p>
        </p:txBody>
      </p:sp>
    </p:spTree>
    <p:extLst>
      <p:ext uri="{BB962C8B-B14F-4D97-AF65-F5344CB8AC3E}">
        <p14:creationId xmlns:p14="http://schemas.microsoft.com/office/powerpoint/2010/main" val="3323160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466012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60127" y="-3"/>
            <a:ext cx="1056745"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el 1">
            <a:extLst>
              <a:ext uri="{FF2B5EF4-FFF2-40B4-BE49-F238E27FC236}">
                <a16:creationId xmlns:a16="http://schemas.microsoft.com/office/drawing/2014/main" id="{9993D4FB-35F0-D5A6-692A-B8FDDAD52E6F}"/>
              </a:ext>
            </a:extLst>
          </p:cNvPr>
          <p:cNvSpPr>
            <a:spLocks noGrp="1"/>
          </p:cNvSpPr>
          <p:nvPr>
            <p:ph type="title"/>
          </p:nvPr>
        </p:nvSpPr>
        <p:spPr>
          <a:xfrm>
            <a:off x="673754" y="643467"/>
            <a:ext cx="4203045" cy="1375608"/>
          </a:xfrm>
        </p:spPr>
        <p:txBody>
          <a:bodyPr anchor="ctr">
            <a:normAutofit/>
          </a:bodyPr>
          <a:lstStyle/>
          <a:p>
            <a:r>
              <a:rPr lang="nl-NL">
                <a:solidFill>
                  <a:schemeClr val="bg1"/>
                </a:solidFill>
              </a:rPr>
              <a:t>Inhoud presentatie </a:t>
            </a:r>
          </a:p>
        </p:txBody>
      </p:sp>
      <p:sp>
        <p:nvSpPr>
          <p:cNvPr id="3" name="Tijdelijke aanduiding voor inhoud 2">
            <a:extLst>
              <a:ext uri="{FF2B5EF4-FFF2-40B4-BE49-F238E27FC236}">
                <a16:creationId xmlns:a16="http://schemas.microsoft.com/office/drawing/2014/main" id="{530F22DC-DFFC-0E5B-D9BB-05238A88F6E6}"/>
              </a:ext>
            </a:extLst>
          </p:cNvPr>
          <p:cNvSpPr>
            <a:spLocks noGrp="1"/>
          </p:cNvSpPr>
          <p:nvPr>
            <p:ph idx="1"/>
          </p:nvPr>
        </p:nvSpPr>
        <p:spPr>
          <a:xfrm>
            <a:off x="673754" y="2160590"/>
            <a:ext cx="3973943" cy="3440110"/>
          </a:xfrm>
        </p:spPr>
        <p:txBody>
          <a:bodyPr>
            <a:normAutofit/>
          </a:bodyPr>
          <a:lstStyle/>
          <a:p>
            <a:r>
              <a:rPr lang="nl-NL">
                <a:solidFill>
                  <a:schemeClr val="bg1"/>
                </a:solidFill>
              </a:rPr>
              <a:t>Deellijst.</a:t>
            </a:r>
          </a:p>
          <a:p>
            <a:r>
              <a:rPr lang="nl-NL">
                <a:solidFill>
                  <a:schemeClr val="bg1"/>
                </a:solidFill>
              </a:rPr>
              <a:t>Hoe lees je een deellijst.</a:t>
            </a:r>
          </a:p>
          <a:p>
            <a:r>
              <a:rPr lang="nl-NL">
                <a:solidFill>
                  <a:schemeClr val="bg1"/>
                </a:solidFill>
              </a:rPr>
              <a:t>Waarom medicatie dubbelcheck.</a:t>
            </a:r>
          </a:p>
          <a:p>
            <a:r>
              <a:rPr lang="nl-NL">
                <a:solidFill>
                  <a:schemeClr val="bg1"/>
                </a:solidFill>
              </a:rPr>
              <a:t>Wanneer doe je een dubbelcheck.</a:t>
            </a:r>
          </a:p>
          <a:p>
            <a:r>
              <a:rPr lang="nl-NL">
                <a:solidFill>
                  <a:schemeClr val="bg1"/>
                </a:solidFill>
              </a:rPr>
              <a:t>Medicatieveiligheid. </a:t>
            </a:r>
          </a:p>
        </p:txBody>
      </p:sp>
      <p:pic>
        <p:nvPicPr>
          <p:cNvPr id="4" name="Afbeelding 3">
            <a:extLst>
              <a:ext uri="{FF2B5EF4-FFF2-40B4-BE49-F238E27FC236}">
                <a16:creationId xmlns:a16="http://schemas.microsoft.com/office/drawing/2014/main" id="{57CD1093-252B-20B9-8EF2-F964C8FB0219}"/>
              </a:ext>
            </a:extLst>
          </p:cNvPr>
          <p:cNvPicPr>
            <a:picLocks noChangeAspect="1"/>
          </p:cNvPicPr>
          <p:nvPr/>
        </p:nvPicPr>
        <p:blipFill>
          <a:blip r:embed="rId2"/>
          <a:stretch>
            <a:fillRect/>
          </a:stretch>
        </p:blipFill>
        <p:spPr>
          <a:xfrm>
            <a:off x="6096001" y="1358913"/>
            <a:ext cx="5143500" cy="4127658"/>
          </a:xfrm>
          <a:prstGeom prst="rect">
            <a:avLst/>
          </a:prstGeom>
        </p:spPr>
      </p:pic>
      <p:sp>
        <p:nvSpPr>
          <p:cNvPr id="15" name="Isosceles Triangle 14">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55696"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3498609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11">
            <a:extLst>
              <a:ext uri="{FF2B5EF4-FFF2-40B4-BE49-F238E27FC236}">
                <a16:creationId xmlns:a16="http://schemas.microsoft.com/office/drawing/2014/main" id="{45B71F80-1F92-4074-84D9-16A062B21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D87EC12-633F-601B-B156-950918B9BBAB}"/>
              </a:ext>
            </a:extLst>
          </p:cNvPr>
          <p:cNvSpPr>
            <a:spLocks noGrp="1"/>
          </p:cNvSpPr>
          <p:nvPr>
            <p:ph type="title"/>
          </p:nvPr>
        </p:nvSpPr>
        <p:spPr>
          <a:xfrm>
            <a:off x="1286933" y="609600"/>
            <a:ext cx="10197494" cy="1099457"/>
          </a:xfrm>
        </p:spPr>
        <p:txBody>
          <a:bodyPr>
            <a:normAutofit/>
          </a:bodyPr>
          <a:lstStyle/>
          <a:p>
            <a:r>
              <a:rPr lang="nl-NL"/>
              <a:t>Deellijst</a:t>
            </a:r>
            <a:endParaRPr lang="nl-NL" dirty="0"/>
          </a:p>
        </p:txBody>
      </p:sp>
      <p:sp>
        <p:nvSpPr>
          <p:cNvPr id="14" name="Isosceles Triangle 13">
            <a:extLst>
              <a:ext uri="{FF2B5EF4-FFF2-40B4-BE49-F238E27FC236}">
                <a16:creationId xmlns:a16="http://schemas.microsoft.com/office/drawing/2014/main" id="{7209C9DA-6E0D-46D9-8275-C52222D8CC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3EB57A4D-E0D0-46DA-B339-F24CA46FA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24" name="Tijdelijke aanduiding voor inhoud 6">
            <a:extLst>
              <a:ext uri="{FF2B5EF4-FFF2-40B4-BE49-F238E27FC236}">
                <a16:creationId xmlns:a16="http://schemas.microsoft.com/office/drawing/2014/main" id="{9C7E4312-DE63-FF41-B3EB-4F62CD8A6881}"/>
              </a:ext>
            </a:extLst>
          </p:cNvPr>
          <p:cNvGraphicFramePr>
            <a:graphicFrameLocks noGrp="1"/>
          </p:cNvGraphicFramePr>
          <p:nvPr>
            <p:ph idx="1"/>
            <p:extLst>
              <p:ext uri="{D42A27DB-BD31-4B8C-83A1-F6EECF244321}">
                <p14:modId xmlns:p14="http://schemas.microsoft.com/office/powerpoint/2010/main" val="3560901663"/>
              </p:ext>
            </p:extLst>
          </p:nvPr>
        </p:nvGraphicFramePr>
        <p:xfrm>
          <a:off x="1694944" y="1948543"/>
          <a:ext cx="8802115" cy="4103929"/>
        </p:xfrm>
        <a:graphic>
          <a:graphicData uri="http://schemas.openxmlformats.org/drawingml/2006/table">
            <a:tbl>
              <a:tblPr firstRow="1" firstCol="1" bandRow="1"/>
              <a:tblGrid>
                <a:gridCol w="1988162">
                  <a:extLst>
                    <a:ext uri="{9D8B030D-6E8A-4147-A177-3AD203B41FA5}">
                      <a16:colId xmlns:a16="http://schemas.microsoft.com/office/drawing/2014/main" val="1179305459"/>
                    </a:ext>
                  </a:extLst>
                </a:gridCol>
                <a:gridCol w="1599500">
                  <a:extLst>
                    <a:ext uri="{9D8B030D-6E8A-4147-A177-3AD203B41FA5}">
                      <a16:colId xmlns:a16="http://schemas.microsoft.com/office/drawing/2014/main" val="2701054928"/>
                    </a:ext>
                  </a:extLst>
                </a:gridCol>
                <a:gridCol w="1706919">
                  <a:extLst>
                    <a:ext uri="{9D8B030D-6E8A-4147-A177-3AD203B41FA5}">
                      <a16:colId xmlns:a16="http://schemas.microsoft.com/office/drawing/2014/main" val="1815985393"/>
                    </a:ext>
                  </a:extLst>
                </a:gridCol>
                <a:gridCol w="628818">
                  <a:extLst>
                    <a:ext uri="{9D8B030D-6E8A-4147-A177-3AD203B41FA5}">
                      <a16:colId xmlns:a16="http://schemas.microsoft.com/office/drawing/2014/main" val="1848392990"/>
                    </a:ext>
                  </a:extLst>
                </a:gridCol>
                <a:gridCol w="624215">
                  <a:extLst>
                    <a:ext uri="{9D8B030D-6E8A-4147-A177-3AD203B41FA5}">
                      <a16:colId xmlns:a16="http://schemas.microsoft.com/office/drawing/2014/main" val="320599186"/>
                    </a:ext>
                  </a:extLst>
                </a:gridCol>
                <a:gridCol w="459461">
                  <a:extLst>
                    <a:ext uri="{9D8B030D-6E8A-4147-A177-3AD203B41FA5}">
                      <a16:colId xmlns:a16="http://schemas.microsoft.com/office/drawing/2014/main" val="3583775503"/>
                    </a:ext>
                  </a:extLst>
                </a:gridCol>
                <a:gridCol w="359008">
                  <a:extLst>
                    <a:ext uri="{9D8B030D-6E8A-4147-A177-3AD203B41FA5}">
                      <a16:colId xmlns:a16="http://schemas.microsoft.com/office/drawing/2014/main" val="356107621"/>
                    </a:ext>
                  </a:extLst>
                </a:gridCol>
                <a:gridCol w="359008">
                  <a:extLst>
                    <a:ext uri="{9D8B030D-6E8A-4147-A177-3AD203B41FA5}">
                      <a16:colId xmlns:a16="http://schemas.microsoft.com/office/drawing/2014/main" val="3510096316"/>
                    </a:ext>
                  </a:extLst>
                </a:gridCol>
                <a:gridCol w="359008">
                  <a:extLst>
                    <a:ext uri="{9D8B030D-6E8A-4147-A177-3AD203B41FA5}">
                      <a16:colId xmlns:a16="http://schemas.microsoft.com/office/drawing/2014/main" val="3073751949"/>
                    </a:ext>
                  </a:extLst>
                </a:gridCol>
                <a:gridCol w="359008">
                  <a:extLst>
                    <a:ext uri="{9D8B030D-6E8A-4147-A177-3AD203B41FA5}">
                      <a16:colId xmlns:a16="http://schemas.microsoft.com/office/drawing/2014/main" val="3144903621"/>
                    </a:ext>
                  </a:extLst>
                </a:gridCol>
                <a:gridCol w="359008">
                  <a:extLst>
                    <a:ext uri="{9D8B030D-6E8A-4147-A177-3AD203B41FA5}">
                      <a16:colId xmlns:a16="http://schemas.microsoft.com/office/drawing/2014/main" val="686664101"/>
                    </a:ext>
                  </a:extLst>
                </a:gridCol>
              </a:tblGrid>
              <a:tr h="180733">
                <a:tc>
                  <a:txBody>
                    <a:bodyPr/>
                    <a:lstStyle/>
                    <a:p>
                      <a:pPr>
                        <a:lnSpc>
                          <a:spcPct val="107000"/>
                        </a:lnSpc>
                        <a:spcAft>
                          <a:spcPts val="800"/>
                        </a:spcAft>
                      </a:pPr>
                      <a:r>
                        <a:rPr lang="nl-NL" sz="9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A.V. Visser</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a:lnSpc>
                          <a:spcPct val="107000"/>
                        </a:lnSpc>
                        <a:spcAft>
                          <a:spcPts val="800"/>
                        </a:spcAft>
                      </a:pPr>
                      <a:r>
                        <a:rPr lang="nl-NL" sz="9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25689337</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a:lnSpc>
                          <a:spcPct val="107000"/>
                        </a:lnSpc>
                        <a:spcAft>
                          <a:spcPts val="800"/>
                        </a:spcAft>
                      </a:pPr>
                      <a:r>
                        <a:rPr lang="nl-NL" sz="9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extLst>
                  <a:ext uri="{0D108BD9-81ED-4DB2-BD59-A6C34878D82A}">
                    <a16:rowId xmlns:a16="http://schemas.microsoft.com/office/drawing/2014/main" val="1410803966"/>
                  </a:ext>
                </a:extLst>
              </a:tr>
              <a:tr h="180733">
                <a:tc>
                  <a:txBody>
                    <a:bodyPr/>
                    <a:lstStyle/>
                    <a:p>
                      <a:pPr>
                        <a:lnSpc>
                          <a:spcPct val="107000"/>
                        </a:lnSpc>
                        <a:spcAft>
                          <a:spcPts val="800"/>
                        </a:spcAft>
                      </a:pPr>
                      <a:r>
                        <a:rPr lang="nl-NL" sz="9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Boerman</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gn="r">
                        <a:lnSpc>
                          <a:spcPct val="107000"/>
                        </a:lnSpc>
                        <a:spcAft>
                          <a:spcPts val="800"/>
                        </a:spcAft>
                      </a:pPr>
                      <a:r>
                        <a:rPr lang="nl-NL" sz="9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25-9-1979</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extLst>
                  <a:ext uri="{0D108BD9-81ED-4DB2-BD59-A6C34878D82A}">
                    <a16:rowId xmlns:a16="http://schemas.microsoft.com/office/drawing/2014/main" val="3813205671"/>
                  </a:ext>
                </a:extLst>
              </a:tr>
              <a:tr h="180733">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spcAft>
                          <a:spcPts val="800"/>
                        </a:spcAft>
                      </a:pPr>
                      <a:r>
                        <a:rPr lang="nl-NL" sz="9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extLst>
                  <a:ext uri="{0D108BD9-81ED-4DB2-BD59-A6C34878D82A}">
                    <a16:rowId xmlns:a16="http://schemas.microsoft.com/office/drawing/2014/main" val="289566024"/>
                  </a:ext>
                </a:extLst>
              </a:tr>
              <a:tr h="180733">
                <a:tc>
                  <a:txBody>
                    <a:bodyPr/>
                    <a:lstStyle/>
                    <a:p>
                      <a:pPr>
                        <a:lnSpc>
                          <a:spcPct val="107000"/>
                        </a:lnSpc>
                        <a:spcAft>
                          <a:spcPts val="800"/>
                        </a:spcAft>
                      </a:pPr>
                      <a:r>
                        <a:rPr lang="nl-NL" sz="9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Lentepad 106</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spcAft>
                          <a:spcPts val="800"/>
                        </a:spcAft>
                      </a:pPr>
                      <a:r>
                        <a:rPr lang="nl-NL" sz="9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extLst>
                  <a:ext uri="{0D108BD9-81ED-4DB2-BD59-A6C34878D82A}">
                    <a16:rowId xmlns:a16="http://schemas.microsoft.com/office/drawing/2014/main" val="1740594460"/>
                  </a:ext>
                </a:extLst>
              </a:tr>
              <a:tr h="180733">
                <a:tc>
                  <a:txBody>
                    <a:bodyPr/>
                    <a:lstStyle/>
                    <a:p>
                      <a:pPr>
                        <a:lnSpc>
                          <a:spcPct val="107000"/>
                        </a:lnSpc>
                        <a:spcAft>
                          <a:spcPts val="800"/>
                        </a:spcAft>
                      </a:pPr>
                      <a:r>
                        <a:rPr lang="nl-NL" sz="9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7043 HG  Renkum</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spcAft>
                          <a:spcPts val="800"/>
                        </a:spcAft>
                      </a:pPr>
                      <a:r>
                        <a:rPr lang="nl-NL" sz="9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Nationale Nederlanden</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extLst>
                  <a:ext uri="{0D108BD9-81ED-4DB2-BD59-A6C34878D82A}">
                    <a16:rowId xmlns:a16="http://schemas.microsoft.com/office/drawing/2014/main" val="130799192"/>
                  </a:ext>
                </a:extLst>
              </a:tr>
              <a:tr h="180733">
                <a:tc>
                  <a:txBody>
                    <a:bodyPr/>
                    <a:lstStyle/>
                    <a:p>
                      <a:pPr>
                        <a:lnSpc>
                          <a:spcPct val="107000"/>
                        </a:lnSpc>
                        <a:spcAft>
                          <a:spcPts val="800"/>
                        </a:spcAft>
                      </a:pPr>
                      <a:r>
                        <a:rPr lang="nl-NL" sz="9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06-39786621</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9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Hagenaar</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extLst>
                  <a:ext uri="{0D108BD9-81ED-4DB2-BD59-A6C34878D82A}">
                    <a16:rowId xmlns:a16="http://schemas.microsoft.com/office/drawing/2014/main" val="983799037"/>
                  </a:ext>
                </a:extLst>
              </a:tr>
              <a:tr h="170969">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extLst>
                  <a:ext uri="{0D108BD9-81ED-4DB2-BD59-A6C34878D82A}">
                    <a16:rowId xmlns:a16="http://schemas.microsoft.com/office/drawing/2014/main" val="46999209"/>
                  </a:ext>
                </a:extLst>
              </a:tr>
              <a:tr h="180733">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9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Tijd</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nl-NL" sz="9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16-1</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139759791"/>
                  </a:ext>
                </a:extLst>
              </a:tr>
              <a:tr h="180733">
                <a:tc>
                  <a:txBody>
                    <a:bodyPr/>
                    <a:lstStyle/>
                    <a:p>
                      <a:pPr>
                        <a:lnSpc>
                          <a:spcPct val="107000"/>
                        </a:lnSpc>
                        <a:spcAft>
                          <a:spcPts val="800"/>
                        </a:spcAft>
                      </a:pPr>
                      <a:r>
                        <a:rPr lang="nl-NL" sz="9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Paracetamol 500mg tablet</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a:lnSpc>
                          <a:spcPct val="107000"/>
                        </a:lnSpc>
                        <a:spcAft>
                          <a:spcPts val="800"/>
                        </a:spcAft>
                      </a:pPr>
                      <a:r>
                        <a:rPr lang="nl-NL" sz="9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08:00</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395792081"/>
                  </a:ext>
                </a:extLst>
              </a:tr>
              <a:tr h="180733">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a:lnSpc>
                          <a:spcPct val="107000"/>
                        </a:lnSpc>
                        <a:spcAft>
                          <a:spcPts val="800"/>
                        </a:spcAft>
                      </a:pPr>
                      <a:r>
                        <a:rPr lang="nl-NL" sz="9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14:00</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572201505"/>
                  </a:ext>
                </a:extLst>
              </a:tr>
              <a:tr h="180733">
                <a:tc>
                  <a:txBody>
                    <a:bodyPr/>
                    <a:lstStyle/>
                    <a:p>
                      <a:pPr>
                        <a:lnSpc>
                          <a:spcPct val="107000"/>
                        </a:lnSpc>
                        <a:spcAft>
                          <a:spcPts val="800"/>
                        </a:spcAft>
                      </a:pPr>
                      <a:r>
                        <a:rPr lang="nl-NL" sz="9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3xdgs 1000mg</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a:lnSpc>
                          <a:spcPct val="107000"/>
                        </a:lnSpc>
                        <a:spcAft>
                          <a:spcPts val="800"/>
                        </a:spcAft>
                      </a:pPr>
                      <a:r>
                        <a:rPr lang="nl-NL" sz="9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22:00</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406130129"/>
                  </a:ext>
                </a:extLst>
              </a:tr>
              <a:tr h="166119">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spcAft>
                          <a:spcPts val="800"/>
                        </a:spcAft>
                      </a:pPr>
                      <a:r>
                        <a:rPr lang="nl-NL"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start 9/1/2022</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898070275"/>
                  </a:ext>
                </a:extLst>
              </a:tr>
              <a:tr h="180733">
                <a:tc>
                  <a:txBody>
                    <a:bodyPr/>
                    <a:lstStyle/>
                    <a:p>
                      <a:pPr>
                        <a:lnSpc>
                          <a:spcPct val="107000"/>
                        </a:lnSpc>
                        <a:spcAft>
                          <a:spcPts val="800"/>
                        </a:spcAft>
                      </a:pPr>
                      <a:r>
                        <a:rPr lang="nl-NL"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Van Beek int.</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9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oraal</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1888919"/>
                  </a:ext>
                </a:extLst>
              </a:tr>
              <a:tr h="180733">
                <a:tc>
                  <a:txBody>
                    <a:bodyPr/>
                    <a:lstStyle/>
                    <a:p>
                      <a:pPr>
                        <a:lnSpc>
                          <a:spcPct val="107000"/>
                        </a:lnSpc>
                        <a:spcAft>
                          <a:spcPts val="800"/>
                        </a:spcAft>
                      </a:pPr>
                      <a:r>
                        <a:rPr lang="nl-NL" sz="9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Co-trimoxazol 480mg tablet</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a:lnSpc>
                          <a:spcPct val="107000"/>
                        </a:lnSpc>
                        <a:spcAft>
                          <a:spcPts val="800"/>
                        </a:spcAft>
                      </a:pPr>
                      <a:r>
                        <a:rPr lang="nl-NL" sz="9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08:00</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841588399"/>
                  </a:ext>
                </a:extLst>
              </a:tr>
              <a:tr h="170969">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13419115"/>
                  </a:ext>
                </a:extLst>
              </a:tr>
              <a:tr h="180733">
                <a:tc>
                  <a:txBody>
                    <a:bodyPr/>
                    <a:lstStyle/>
                    <a:p>
                      <a:pPr>
                        <a:lnSpc>
                          <a:spcPct val="107000"/>
                        </a:lnSpc>
                        <a:spcAft>
                          <a:spcPts val="800"/>
                        </a:spcAft>
                      </a:pPr>
                      <a:r>
                        <a:rPr lang="nl-NL" sz="9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2xdgs 960mg </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a:lnSpc>
                          <a:spcPct val="107000"/>
                        </a:lnSpc>
                        <a:spcAft>
                          <a:spcPts val="800"/>
                        </a:spcAft>
                      </a:pPr>
                      <a:r>
                        <a:rPr lang="nl-NL" sz="9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20:00</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099229552"/>
                  </a:ext>
                </a:extLst>
              </a:tr>
              <a:tr h="166119">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spcAft>
                          <a:spcPts val="800"/>
                        </a:spcAft>
                      </a:pPr>
                      <a:r>
                        <a:rPr lang="nl-NL"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start 9/1/2022</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69063693"/>
                  </a:ext>
                </a:extLst>
              </a:tr>
              <a:tr h="180733">
                <a:tc>
                  <a:txBody>
                    <a:bodyPr/>
                    <a:lstStyle/>
                    <a:p>
                      <a:pPr>
                        <a:lnSpc>
                          <a:spcPct val="107000"/>
                        </a:lnSpc>
                        <a:spcAft>
                          <a:spcPts val="800"/>
                        </a:spcAft>
                      </a:pPr>
                      <a:r>
                        <a:rPr lang="nl-NL"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Van Beek int.</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9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oraal</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33438580"/>
                  </a:ext>
                </a:extLst>
              </a:tr>
              <a:tr h="180733">
                <a:tc>
                  <a:txBody>
                    <a:bodyPr/>
                    <a:lstStyle/>
                    <a:p>
                      <a:pPr>
                        <a:lnSpc>
                          <a:spcPct val="107000"/>
                        </a:lnSpc>
                        <a:spcAft>
                          <a:spcPts val="800"/>
                        </a:spcAft>
                      </a:pPr>
                      <a:r>
                        <a:rPr lang="nl-NL" sz="9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Diclofenac 50mg tablet</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a:lnSpc>
                          <a:spcPct val="107000"/>
                        </a:lnSpc>
                        <a:spcAft>
                          <a:spcPts val="800"/>
                        </a:spcAft>
                      </a:pPr>
                      <a:r>
                        <a:rPr lang="nl-NL" sz="9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08:00</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294330996"/>
                  </a:ext>
                </a:extLst>
              </a:tr>
              <a:tr h="180733">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a:lnSpc>
                          <a:spcPct val="107000"/>
                        </a:lnSpc>
                        <a:spcAft>
                          <a:spcPts val="800"/>
                        </a:spcAft>
                      </a:pPr>
                      <a:r>
                        <a:rPr lang="nl-NL" sz="9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12:00</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496445410"/>
                  </a:ext>
                </a:extLst>
              </a:tr>
              <a:tr h="180733">
                <a:tc>
                  <a:txBody>
                    <a:bodyPr/>
                    <a:lstStyle/>
                    <a:p>
                      <a:pPr>
                        <a:lnSpc>
                          <a:spcPct val="107000"/>
                        </a:lnSpc>
                        <a:spcAft>
                          <a:spcPts val="800"/>
                        </a:spcAft>
                      </a:pPr>
                      <a:r>
                        <a:rPr lang="nl-NL" sz="9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3xdgs 50mg</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a:lnSpc>
                          <a:spcPct val="107000"/>
                        </a:lnSpc>
                        <a:spcAft>
                          <a:spcPts val="800"/>
                        </a:spcAft>
                      </a:pPr>
                      <a:r>
                        <a:rPr lang="nl-NL" sz="9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18:00</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93435039"/>
                  </a:ext>
                </a:extLst>
              </a:tr>
              <a:tr h="166119">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spcAft>
                          <a:spcPts val="800"/>
                        </a:spcAft>
                      </a:pPr>
                      <a:r>
                        <a:rPr lang="nl-NL"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start 9/1/2022</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a:noFill/>
                    </a:lnL>
                    <a:lnR>
                      <a:noFill/>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131307425"/>
                  </a:ext>
                </a:extLst>
              </a:tr>
              <a:tr h="180733">
                <a:tc>
                  <a:txBody>
                    <a:bodyPr/>
                    <a:lstStyle/>
                    <a:p>
                      <a:pPr>
                        <a:lnSpc>
                          <a:spcPct val="107000"/>
                        </a:lnSpc>
                        <a:spcAft>
                          <a:spcPts val="800"/>
                        </a:spcAft>
                      </a:pPr>
                      <a:r>
                        <a:rPr lang="nl-NL"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Van Beek int.</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9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oraal</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32130" marR="32130" marT="6885" marB="6885"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1000">
                        <a:effectLst/>
                        <a:latin typeface="Calibri" panose="020F0502020204030204" pitchFamily="34" charset="0"/>
                        <a:cs typeface="Times New Roman" panose="02020603050405020304" pitchFamily="18" charset="0"/>
                      </a:endParaRPr>
                    </a:p>
                  </a:txBody>
                  <a:tcPr marL="32130" marR="32130" marT="6885" marB="6885"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178134983"/>
                  </a:ext>
                </a:extLst>
              </a:tr>
            </a:tbl>
          </a:graphicData>
        </a:graphic>
      </p:graphicFrame>
    </p:spTree>
    <p:extLst>
      <p:ext uri="{BB962C8B-B14F-4D97-AF65-F5344CB8AC3E}">
        <p14:creationId xmlns:p14="http://schemas.microsoft.com/office/powerpoint/2010/main" val="2837880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BF6184-0B87-BDCF-C8B9-30EFB3A3CB50}"/>
              </a:ext>
            </a:extLst>
          </p:cNvPr>
          <p:cNvSpPr>
            <a:spLocks noGrp="1"/>
          </p:cNvSpPr>
          <p:nvPr>
            <p:ph type="title"/>
          </p:nvPr>
        </p:nvSpPr>
        <p:spPr/>
        <p:txBody>
          <a:bodyPr/>
          <a:lstStyle/>
          <a:p>
            <a:r>
              <a:rPr lang="nl-NL" dirty="0"/>
              <a:t>Hoe lees je een deellijst</a:t>
            </a:r>
          </a:p>
        </p:txBody>
      </p:sp>
      <p:graphicFrame>
        <p:nvGraphicFramePr>
          <p:cNvPr id="7" name="Tijdelijke aanduiding voor inhoud 6">
            <a:extLst>
              <a:ext uri="{FF2B5EF4-FFF2-40B4-BE49-F238E27FC236}">
                <a16:creationId xmlns:a16="http://schemas.microsoft.com/office/drawing/2014/main" id="{C7445596-D248-4D11-0D02-9C6C05C9404B}"/>
              </a:ext>
            </a:extLst>
          </p:cNvPr>
          <p:cNvGraphicFramePr>
            <a:graphicFrameLocks noGrp="1"/>
          </p:cNvGraphicFramePr>
          <p:nvPr>
            <p:ph idx="1"/>
            <p:extLst>
              <p:ext uri="{D42A27DB-BD31-4B8C-83A1-F6EECF244321}">
                <p14:modId xmlns:p14="http://schemas.microsoft.com/office/powerpoint/2010/main" val="609752806"/>
              </p:ext>
            </p:extLst>
          </p:nvPr>
        </p:nvGraphicFramePr>
        <p:xfrm>
          <a:off x="6277272" y="1677251"/>
          <a:ext cx="5237394" cy="3883469"/>
        </p:xfrm>
        <a:graphic>
          <a:graphicData uri="http://schemas.openxmlformats.org/drawingml/2006/table">
            <a:tbl>
              <a:tblPr firstRow="1" firstCol="1" bandRow="1"/>
              <a:tblGrid>
                <a:gridCol w="867203">
                  <a:extLst>
                    <a:ext uri="{9D8B030D-6E8A-4147-A177-3AD203B41FA5}">
                      <a16:colId xmlns:a16="http://schemas.microsoft.com/office/drawing/2014/main" val="738681946"/>
                    </a:ext>
                  </a:extLst>
                </a:gridCol>
                <a:gridCol w="602343">
                  <a:extLst>
                    <a:ext uri="{9D8B030D-6E8A-4147-A177-3AD203B41FA5}">
                      <a16:colId xmlns:a16="http://schemas.microsoft.com/office/drawing/2014/main" val="2669271836"/>
                    </a:ext>
                  </a:extLst>
                </a:gridCol>
                <a:gridCol w="727179">
                  <a:extLst>
                    <a:ext uri="{9D8B030D-6E8A-4147-A177-3AD203B41FA5}">
                      <a16:colId xmlns:a16="http://schemas.microsoft.com/office/drawing/2014/main" val="1847583334"/>
                    </a:ext>
                  </a:extLst>
                </a:gridCol>
                <a:gridCol w="336059">
                  <a:extLst>
                    <a:ext uri="{9D8B030D-6E8A-4147-A177-3AD203B41FA5}">
                      <a16:colId xmlns:a16="http://schemas.microsoft.com/office/drawing/2014/main" val="177409084"/>
                    </a:ext>
                  </a:extLst>
                </a:gridCol>
                <a:gridCol w="336059">
                  <a:extLst>
                    <a:ext uri="{9D8B030D-6E8A-4147-A177-3AD203B41FA5}">
                      <a16:colId xmlns:a16="http://schemas.microsoft.com/office/drawing/2014/main" val="2146466901"/>
                    </a:ext>
                  </a:extLst>
                </a:gridCol>
                <a:gridCol w="688256">
                  <a:extLst>
                    <a:ext uri="{9D8B030D-6E8A-4147-A177-3AD203B41FA5}">
                      <a16:colId xmlns:a16="http://schemas.microsoft.com/office/drawing/2014/main" val="1753636400"/>
                    </a:ext>
                  </a:extLst>
                </a:gridCol>
                <a:gridCol w="336059">
                  <a:extLst>
                    <a:ext uri="{9D8B030D-6E8A-4147-A177-3AD203B41FA5}">
                      <a16:colId xmlns:a16="http://schemas.microsoft.com/office/drawing/2014/main" val="1779299794"/>
                    </a:ext>
                  </a:extLst>
                </a:gridCol>
                <a:gridCol w="336059">
                  <a:extLst>
                    <a:ext uri="{9D8B030D-6E8A-4147-A177-3AD203B41FA5}">
                      <a16:colId xmlns:a16="http://schemas.microsoft.com/office/drawing/2014/main" val="2947544273"/>
                    </a:ext>
                  </a:extLst>
                </a:gridCol>
                <a:gridCol w="336059">
                  <a:extLst>
                    <a:ext uri="{9D8B030D-6E8A-4147-A177-3AD203B41FA5}">
                      <a16:colId xmlns:a16="http://schemas.microsoft.com/office/drawing/2014/main" val="446960270"/>
                    </a:ext>
                  </a:extLst>
                </a:gridCol>
                <a:gridCol w="336059">
                  <a:extLst>
                    <a:ext uri="{9D8B030D-6E8A-4147-A177-3AD203B41FA5}">
                      <a16:colId xmlns:a16="http://schemas.microsoft.com/office/drawing/2014/main" val="3412192637"/>
                    </a:ext>
                  </a:extLst>
                </a:gridCol>
                <a:gridCol w="336059">
                  <a:extLst>
                    <a:ext uri="{9D8B030D-6E8A-4147-A177-3AD203B41FA5}">
                      <a16:colId xmlns:a16="http://schemas.microsoft.com/office/drawing/2014/main" val="1229538069"/>
                    </a:ext>
                  </a:extLst>
                </a:gridCol>
              </a:tblGrid>
              <a:tr h="142398">
                <a:tc>
                  <a:txBody>
                    <a:bodyPr/>
                    <a:lstStyle/>
                    <a:p>
                      <a:pPr>
                        <a:lnSpc>
                          <a:spcPct val="107000"/>
                        </a:lnSpc>
                        <a:spcAft>
                          <a:spcPts val="800"/>
                        </a:spcAft>
                      </a:pPr>
                      <a:r>
                        <a:rPr lang="nl-NL" sz="7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A.V. Visser</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a:lnSpc>
                          <a:spcPct val="107000"/>
                        </a:lnSpc>
                        <a:spcAft>
                          <a:spcPts val="800"/>
                        </a:spcAft>
                      </a:pPr>
                      <a:r>
                        <a:rPr lang="nl-NL"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25689337</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a:lnSpc>
                          <a:spcPct val="107000"/>
                        </a:lnSpc>
                        <a:spcAft>
                          <a:spcPts val="800"/>
                        </a:spcAft>
                      </a:pPr>
                      <a:r>
                        <a:rPr lang="nl-NL"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extLst>
                  <a:ext uri="{0D108BD9-81ED-4DB2-BD59-A6C34878D82A}">
                    <a16:rowId xmlns:a16="http://schemas.microsoft.com/office/drawing/2014/main" val="2297806268"/>
                  </a:ext>
                </a:extLst>
              </a:tr>
              <a:tr h="142398">
                <a:tc>
                  <a:txBody>
                    <a:bodyPr/>
                    <a:lstStyle/>
                    <a:p>
                      <a:pPr>
                        <a:lnSpc>
                          <a:spcPct val="107000"/>
                        </a:lnSpc>
                        <a:spcAft>
                          <a:spcPts val="800"/>
                        </a:spcAft>
                      </a:pPr>
                      <a:r>
                        <a:rPr lang="nl-NL"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Boerman</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gn="r">
                        <a:lnSpc>
                          <a:spcPct val="107000"/>
                        </a:lnSpc>
                        <a:spcAft>
                          <a:spcPts val="800"/>
                        </a:spcAft>
                      </a:pPr>
                      <a:r>
                        <a:rPr lang="nl-NL"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25-9-1979</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extLst>
                  <a:ext uri="{0D108BD9-81ED-4DB2-BD59-A6C34878D82A}">
                    <a16:rowId xmlns:a16="http://schemas.microsoft.com/office/drawing/2014/main" val="4027928755"/>
                  </a:ext>
                </a:extLst>
              </a:tr>
              <a:tr h="142398">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spcAft>
                          <a:spcPts val="800"/>
                        </a:spcAft>
                      </a:pPr>
                      <a:r>
                        <a:rPr lang="nl-NL" sz="7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extLst>
                  <a:ext uri="{0D108BD9-81ED-4DB2-BD59-A6C34878D82A}">
                    <a16:rowId xmlns:a16="http://schemas.microsoft.com/office/drawing/2014/main" val="782631870"/>
                  </a:ext>
                </a:extLst>
              </a:tr>
              <a:tr h="142398">
                <a:tc>
                  <a:txBody>
                    <a:bodyPr/>
                    <a:lstStyle/>
                    <a:p>
                      <a:pPr>
                        <a:lnSpc>
                          <a:spcPct val="107000"/>
                        </a:lnSpc>
                        <a:spcAft>
                          <a:spcPts val="800"/>
                        </a:spcAft>
                      </a:pPr>
                      <a:r>
                        <a:rPr lang="nl-NL"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Lentepad 106</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spcAft>
                          <a:spcPts val="800"/>
                        </a:spcAft>
                      </a:pPr>
                      <a:r>
                        <a:rPr lang="nl-NL" sz="7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extLst>
                  <a:ext uri="{0D108BD9-81ED-4DB2-BD59-A6C34878D82A}">
                    <a16:rowId xmlns:a16="http://schemas.microsoft.com/office/drawing/2014/main" val="4126274313"/>
                  </a:ext>
                </a:extLst>
              </a:tr>
              <a:tr h="249149">
                <a:tc>
                  <a:txBody>
                    <a:bodyPr/>
                    <a:lstStyle/>
                    <a:p>
                      <a:pPr>
                        <a:lnSpc>
                          <a:spcPct val="107000"/>
                        </a:lnSpc>
                        <a:spcAft>
                          <a:spcPts val="800"/>
                        </a:spcAft>
                      </a:pPr>
                      <a:r>
                        <a:rPr lang="nl-NL"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7043 HG  Renkum</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spcAft>
                          <a:spcPts val="800"/>
                        </a:spcAft>
                      </a:pPr>
                      <a:r>
                        <a:rPr lang="nl-NL"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Nationale Nederlanden</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extLst>
                  <a:ext uri="{0D108BD9-81ED-4DB2-BD59-A6C34878D82A}">
                    <a16:rowId xmlns:a16="http://schemas.microsoft.com/office/drawing/2014/main" val="394422221"/>
                  </a:ext>
                </a:extLst>
              </a:tr>
              <a:tr h="142398">
                <a:tc>
                  <a:txBody>
                    <a:bodyPr/>
                    <a:lstStyle/>
                    <a:p>
                      <a:pPr>
                        <a:lnSpc>
                          <a:spcPct val="107000"/>
                        </a:lnSpc>
                        <a:spcAft>
                          <a:spcPts val="800"/>
                        </a:spcAft>
                      </a:pPr>
                      <a:r>
                        <a:rPr lang="nl-NL"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06-39786621</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Hagenaar</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extLst>
                  <a:ext uri="{0D108BD9-81ED-4DB2-BD59-A6C34878D82A}">
                    <a16:rowId xmlns:a16="http://schemas.microsoft.com/office/drawing/2014/main" val="24154786"/>
                  </a:ext>
                </a:extLst>
              </a:tr>
              <a:tr h="142398">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extLst>
                  <a:ext uri="{0D108BD9-81ED-4DB2-BD59-A6C34878D82A}">
                    <a16:rowId xmlns:a16="http://schemas.microsoft.com/office/drawing/2014/main" val="296293128"/>
                  </a:ext>
                </a:extLst>
              </a:tr>
              <a:tr h="142398">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Tijd</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nl-NL"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16-1</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921133775"/>
                  </a:ext>
                </a:extLst>
              </a:tr>
              <a:tr h="249149">
                <a:tc>
                  <a:txBody>
                    <a:bodyPr/>
                    <a:lstStyle/>
                    <a:p>
                      <a:pPr>
                        <a:lnSpc>
                          <a:spcPct val="107000"/>
                        </a:lnSpc>
                        <a:spcAft>
                          <a:spcPts val="800"/>
                        </a:spcAft>
                      </a:pPr>
                      <a:r>
                        <a:rPr lang="nl-NL"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Paracetamol 500mg tablet</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a:lnSpc>
                          <a:spcPct val="107000"/>
                        </a:lnSpc>
                        <a:spcAft>
                          <a:spcPts val="800"/>
                        </a:spcAft>
                      </a:pPr>
                      <a:r>
                        <a:rPr lang="nl-NL" sz="7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08:00</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731007437"/>
                  </a:ext>
                </a:extLst>
              </a:tr>
              <a:tr h="142398">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a:lnSpc>
                          <a:spcPct val="107000"/>
                        </a:lnSpc>
                        <a:spcAft>
                          <a:spcPts val="800"/>
                        </a:spcAft>
                      </a:pPr>
                      <a:r>
                        <a:rPr lang="nl-NL" sz="7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14:00</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573439286"/>
                  </a:ext>
                </a:extLst>
              </a:tr>
              <a:tr h="142398">
                <a:tc>
                  <a:txBody>
                    <a:bodyPr/>
                    <a:lstStyle/>
                    <a:p>
                      <a:pPr>
                        <a:lnSpc>
                          <a:spcPct val="107000"/>
                        </a:lnSpc>
                        <a:spcAft>
                          <a:spcPts val="800"/>
                        </a:spcAft>
                      </a:pPr>
                      <a:r>
                        <a:rPr lang="nl-NL"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3xdgs 1000mg</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a:lnSpc>
                          <a:spcPct val="107000"/>
                        </a:lnSpc>
                        <a:spcAft>
                          <a:spcPts val="800"/>
                        </a:spcAft>
                      </a:pPr>
                      <a:r>
                        <a:rPr lang="nl-NL" sz="7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22:00</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dirty="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256499891"/>
                  </a:ext>
                </a:extLst>
              </a:tr>
              <a:tr h="202158">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spcAft>
                          <a:spcPts val="800"/>
                        </a:spcAft>
                      </a:pPr>
                      <a:r>
                        <a:rPr lang="nl-NL" sz="6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start 9/1/2022</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313117254"/>
                  </a:ext>
                </a:extLst>
              </a:tr>
              <a:tr h="142398">
                <a:tc>
                  <a:txBody>
                    <a:bodyPr/>
                    <a:lstStyle/>
                    <a:p>
                      <a:pPr>
                        <a:lnSpc>
                          <a:spcPct val="107000"/>
                        </a:lnSpc>
                        <a:spcAft>
                          <a:spcPts val="800"/>
                        </a:spcAft>
                      </a:pPr>
                      <a:r>
                        <a:rPr lang="nl-NL" sz="6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Van Beek int.</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oraal</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341864533"/>
                  </a:ext>
                </a:extLst>
              </a:tr>
              <a:tr h="249149">
                <a:tc>
                  <a:txBody>
                    <a:bodyPr/>
                    <a:lstStyle/>
                    <a:p>
                      <a:pPr>
                        <a:lnSpc>
                          <a:spcPct val="107000"/>
                        </a:lnSpc>
                        <a:spcAft>
                          <a:spcPts val="800"/>
                        </a:spcAft>
                      </a:pPr>
                      <a:r>
                        <a:rPr lang="nl-NL"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Co-trimoxazol 480mg tablet</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a:lnSpc>
                          <a:spcPct val="107000"/>
                        </a:lnSpc>
                        <a:spcAft>
                          <a:spcPts val="800"/>
                        </a:spcAft>
                      </a:pPr>
                      <a:r>
                        <a:rPr lang="nl-NL" sz="7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08:00</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561481039"/>
                  </a:ext>
                </a:extLst>
              </a:tr>
              <a:tr h="142398">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021817575"/>
                  </a:ext>
                </a:extLst>
              </a:tr>
              <a:tr h="142398">
                <a:tc>
                  <a:txBody>
                    <a:bodyPr/>
                    <a:lstStyle/>
                    <a:p>
                      <a:pPr>
                        <a:lnSpc>
                          <a:spcPct val="107000"/>
                        </a:lnSpc>
                        <a:spcAft>
                          <a:spcPts val="800"/>
                        </a:spcAft>
                      </a:pPr>
                      <a:r>
                        <a:rPr lang="nl-NL"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2xdgs 960mg </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a:lnSpc>
                          <a:spcPct val="107000"/>
                        </a:lnSpc>
                        <a:spcAft>
                          <a:spcPts val="800"/>
                        </a:spcAft>
                      </a:pPr>
                      <a:r>
                        <a:rPr lang="nl-NL" sz="7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20:00</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202607659"/>
                  </a:ext>
                </a:extLst>
              </a:tr>
              <a:tr h="202158">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spcAft>
                          <a:spcPts val="800"/>
                        </a:spcAft>
                      </a:pPr>
                      <a:r>
                        <a:rPr lang="nl-NL" sz="6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start 9/1/2022</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67509581"/>
                  </a:ext>
                </a:extLst>
              </a:tr>
              <a:tr h="142398">
                <a:tc>
                  <a:txBody>
                    <a:bodyPr/>
                    <a:lstStyle/>
                    <a:p>
                      <a:pPr>
                        <a:lnSpc>
                          <a:spcPct val="107000"/>
                        </a:lnSpc>
                        <a:spcAft>
                          <a:spcPts val="800"/>
                        </a:spcAft>
                      </a:pPr>
                      <a:r>
                        <a:rPr lang="nl-NL" sz="6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Van Beek int.</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oraal</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278217945"/>
                  </a:ext>
                </a:extLst>
              </a:tr>
              <a:tr h="249149">
                <a:tc>
                  <a:txBody>
                    <a:bodyPr/>
                    <a:lstStyle/>
                    <a:p>
                      <a:pPr>
                        <a:lnSpc>
                          <a:spcPct val="107000"/>
                        </a:lnSpc>
                        <a:spcAft>
                          <a:spcPts val="800"/>
                        </a:spcAft>
                      </a:pPr>
                      <a:r>
                        <a:rPr lang="nl-NL"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Diclofenac 50mg tablet</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a:lnSpc>
                          <a:spcPct val="107000"/>
                        </a:lnSpc>
                        <a:spcAft>
                          <a:spcPts val="800"/>
                        </a:spcAft>
                      </a:pPr>
                      <a:r>
                        <a:rPr lang="nl-NL" sz="7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08:00</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054456884"/>
                  </a:ext>
                </a:extLst>
              </a:tr>
              <a:tr h="142398">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a:lnSpc>
                          <a:spcPct val="107000"/>
                        </a:lnSpc>
                        <a:spcAft>
                          <a:spcPts val="800"/>
                        </a:spcAft>
                      </a:pPr>
                      <a:r>
                        <a:rPr lang="nl-NL" sz="7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12:00</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78875910"/>
                  </a:ext>
                </a:extLst>
              </a:tr>
              <a:tr h="142398">
                <a:tc>
                  <a:txBody>
                    <a:bodyPr/>
                    <a:lstStyle/>
                    <a:p>
                      <a:pPr>
                        <a:lnSpc>
                          <a:spcPct val="107000"/>
                        </a:lnSpc>
                        <a:spcAft>
                          <a:spcPts val="800"/>
                        </a:spcAft>
                      </a:pPr>
                      <a:r>
                        <a:rPr lang="nl-NL"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3xdgs 50mg</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a:lnSpc>
                          <a:spcPct val="107000"/>
                        </a:lnSpc>
                        <a:spcAft>
                          <a:spcPts val="800"/>
                        </a:spcAft>
                      </a:pPr>
                      <a:r>
                        <a:rPr lang="nl-NL" sz="7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18:00</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773548031"/>
                  </a:ext>
                </a:extLst>
              </a:tr>
              <a:tr h="202158">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spcAft>
                          <a:spcPts val="800"/>
                        </a:spcAft>
                      </a:pPr>
                      <a:r>
                        <a:rPr lang="nl-NL" sz="6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start 9/1/2022</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a:noFill/>
                    </a:lnL>
                    <a:lnR>
                      <a:noFill/>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583804897"/>
                  </a:ext>
                </a:extLst>
              </a:tr>
              <a:tr h="142398">
                <a:tc>
                  <a:txBody>
                    <a:bodyPr/>
                    <a:lstStyle/>
                    <a:p>
                      <a:pPr>
                        <a:lnSpc>
                          <a:spcPct val="107000"/>
                        </a:lnSpc>
                        <a:spcAft>
                          <a:spcPts val="800"/>
                        </a:spcAft>
                      </a:pPr>
                      <a:r>
                        <a:rPr lang="nl-NL" sz="6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Van Beek int.</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oraal</a:t>
                      </a:r>
                      <a:endParaRPr lang="nl-NL" sz="800">
                        <a:effectLst/>
                        <a:latin typeface="Arial" panose="020B0604020202020204" pitchFamily="34" charset="0"/>
                        <a:ea typeface="Calibri" panose="020F0502020204030204" pitchFamily="34" charset="0"/>
                        <a:cs typeface="Times New Roman" panose="02020603050405020304" pitchFamily="18" charset="0"/>
                      </a:endParaRPr>
                    </a:p>
                  </a:txBody>
                  <a:tcPr marL="33226" marR="33226" marT="7120" marB="712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nl-NL" sz="800" dirty="0">
                        <a:effectLst/>
                        <a:latin typeface="Calibri" panose="020F0502020204030204" pitchFamily="34" charset="0"/>
                        <a:cs typeface="Times New Roman" panose="02020603050405020304" pitchFamily="18" charset="0"/>
                      </a:endParaRPr>
                    </a:p>
                  </a:txBody>
                  <a:tcPr marL="33226" marR="33226" marT="7120" marB="712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952932735"/>
                  </a:ext>
                </a:extLst>
              </a:tr>
            </a:tbl>
          </a:graphicData>
        </a:graphic>
      </p:graphicFrame>
      <p:sp>
        <p:nvSpPr>
          <p:cNvPr id="9" name="Tekstvak 8">
            <a:extLst>
              <a:ext uri="{FF2B5EF4-FFF2-40B4-BE49-F238E27FC236}">
                <a16:creationId xmlns:a16="http://schemas.microsoft.com/office/drawing/2014/main" id="{A286B2DE-AA70-72D2-DE63-76BBB45CD125}"/>
              </a:ext>
            </a:extLst>
          </p:cNvPr>
          <p:cNvSpPr txBox="1"/>
          <p:nvPr/>
        </p:nvSpPr>
        <p:spPr>
          <a:xfrm>
            <a:off x="582804" y="1447086"/>
            <a:ext cx="5024176" cy="5078313"/>
          </a:xfrm>
          <a:prstGeom prst="rect">
            <a:avLst/>
          </a:prstGeom>
          <a:noFill/>
        </p:spPr>
        <p:txBody>
          <a:bodyPr wrap="square" rtlCol="0">
            <a:spAutoFit/>
          </a:bodyPr>
          <a:lstStyle/>
          <a:p>
            <a:pPr marL="285750" indent="-285750">
              <a:buClr>
                <a:schemeClr val="accent1"/>
              </a:buClr>
              <a:buFont typeface="Wingdings" panose="05000000000000000000" pitchFamily="2" charset="2"/>
              <a:buChar char="Ø"/>
            </a:pPr>
            <a:r>
              <a:rPr lang="nl-NL" dirty="0"/>
              <a:t>Hier nogmaals de deellijst die we zojuist gezien hebben.</a:t>
            </a:r>
          </a:p>
          <a:p>
            <a:pPr marL="285750" indent="-285750">
              <a:buClr>
                <a:schemeClr val="accent1"/>
              </a:buClr>
              <a:buFont typeface="Wingdings" panose="05000000000000000000" pitchFamily="2" charset="2"/>
              <a:buChar char="Ø"/>
            </a:pPr>
            <a:r>
              <a:rPr lang="nl-NL" dirty="0"/>
              <a:t>Je gaat controleren: Naam en geboortedatum van de cliënt. </a:t>
            </a:r>
          </a:p>
          <a:p>
            <a:pPr marL="285750" indent="-285750">
              <a:buClr>
                <a:schemeClr val="accent1"/>
              </a:buClr>
              <a:buFont typeface="Wingdings" panose="05000000000000000000" pitchFamily="2" charset="2"/>
              <a:buChar char="Ø"/>
            </a:pPr>
            <a:r>
              <a:rPr lang="nl-NL" dirty="0"/>
              <a:t>Als we kijken naar de deelronde van 8.00u gaan we de volgende medicijnen uitzetten/ controleren:</a:t>
            </a:r>
          </a:p>
          <a:p>
            <a:pPr marL="285750" indent="-285750">
              <a:buClr>
                <a:schemeClr val="accent1"/>
              </a:buClr>
              <a:buFont typeface="Wingdings" panose="05000000000000000000" pitchFamily="2" charset="2"/>
              <a:buChar char="Ø"/>
            </a:pPr>
            <a:r>
              <a:rPr lang="nl-NL" dirty="0"/>
              <a:t>Paracetamol 1000mg, </a:t>
            </a:r>
            <a:r>
              <a:rPr lang="nl-NL" dirty="0" err="1"/>
              <a:t>Co-trimoxazol</a:t>
            </a:r>
            <a:r>
              <a:rPr lang="nl-NL" dirty="0"/>
              <a:t> 960mg en </a:t>
            </a:r>
            <a:r>
              <a:rPr lang="nl-NL" dirty="0" err="1"/>
              <a:t>diclofenac</a:t>
            </a:r>
            <a:r>
              <a:rPr lang="nl-NL" dirty="0"/>
              <a:t> 50mg. </a:t>
            </a:r>
          </a:p>
          <a:p>
            <a:pPr marL="285750" indent="-285750">
              <a:buClr>
                <a:schemeClr val="accent1"/>
              </a:buClr>
              <a:buFont typeface="Wingdings" panose="05000000000000000000" pitchFamily="2" charset="2"/>
              <a:buChar char="Ø"/>
            </a:pPr>
            <a:r>
              <a:rPr lang="nl-NL" dirty="0"/>
              <a:t>Dit zijn allemaal orale tabletten die je uitzet. Kijk goed of je 1 of meerder tabletten nodig hebt. </a:t>
            </a:r>
          </a:p>
          <a:p>
            <a:pPr marL="285750" indent="-285750">
              <a:buClr>
                <a:schemeClr val="accent1"/>
              </a:buClr>
              <a:buFont typeface="Wingdings" panose="05000000000000000000" pitchFamily="2" charset="2"/>
              <a:buChar char="Ø"/>
            </a:pPr>
            <a:r>
              <a:rPr lang="nl-NL" dirty="0"/>
              <a:t>Kijk goed naar de startdatum en eventuele afgesproken stopdatum.</a:t>
            </a:r>
          </a:p>
          <a:p>
            <a:pPr marL="285750" indent="-285750">
              <a:buClr>
                <a:schemeClr val="accent1"/>
              </a:buClr>
              <a:buFont typeface="Wingdings" panose="05000000000000000000" pitchFamily="2" charset="2"/>
              <a:buChar char="Ø"/>
            </a:pPr>
            <a:r>
              <a:rPr lang="nl-NL" dirty="0"/>
              <a:t>Teken de medicatie achter het tijdstip onder de goede datum af. </a:t>
            </a:r>
          </a:p>
          <a:p>
            <a:pPr marL="285750" indent="-285750">
              <a:buClr>
                <a:schemeClr val="accent1"/>
              </a:buClr>
              <a:buFont typeface="Wingdings" panose="05000000000000000000" pitchFamily="2" charset="2"/>
              <a:buChar char="Ø"/>
            </a:pPr>
            <a:r>
              <a:rPr lang="nl-NL" dirty="0"/>
              <a:t>Geef de tabletten aan de cliënt en controleer of deze ze inneemt. </a:t>
            </a:r>
          </a:p>
        </p:txBody>
      </p:sp>
    </p:spTree>
    <p:extLst>
      <p:ext uri="{BB962C8B-B14F-4D97-AF65-F5344CB8AC3E}">
        <p14:creationId xmlns:p14="http://schemas.microsoft.com/office/powerpoint/2010/main" val="3625697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B71F80-1F92-4074-84D9-16A062B21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E35B902-E76A-307B-8DC2-D08EEDC2B23D}"/>
              </a:ext>
            </a:extLst>
          </p:cNvPr>
          <p:cNvSpPr>
            <a:spLocks noGrp="1"/>
          </p:cNvSpPr>
          <p:nvPr>
            <p:ph type="title"/>
          </p:nvPr>
        </p:nvSpPr>
        <p:spPr>
          <a:xfrm>
            <a:off x="1286933" y="609600"/>
            <a:ext cx="10197494" cy="1099457"/>
          </a:xfrm>
        </p:spPr>
        <p:txBody>
          <a:bodyPr>
            <a:normAutofit/>
          </a:bodyPr>
          <a:lstStyle/>
          <a:p>
            <a:r>
              <a:rPr lang="nl-NL" dirty="0"/>
              <a:t>Waarom medicatie dubbelcheck</a:t>
            </a:r>
          </a:p>
        </p:txBody>
      </p:sp>
      <p:sp>
        <p:nvSpPr>
          <p:cNvPr id="11" name="Isosceles Triangle 10">
            <a:extLst>
              <a:ext uri="{FF2B5EF4-FFF2-40B4-BE49-F238E27FC236}">
                <a16:creationId xmlns:a16="http://schemas.microsoft.com/office/drawing/2014/main" id="{7209C9DA-6E0D-46D9-8275-C52222D8CC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3EB57A4D-E0D0-46DA-B339-F24CA46FA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Tijdelijke aanduiding voor inhoud 2">
            <a:extLst>
              <a:ext uri="{FF2B5EF4-FFF2-40B4-BE49-F238E27FC236}">
                <a16:creationId xmlns:a16="http://schemas.microsoft.com/office/drawing/2014/main" id="{805ED48F-E2B3-C2BC-45FA-17A54FEB04D2}"/>
              </a:ext>
            </a:extLst>
          </p:cNvPr>
          <p:cNvGraphicFramePr>
            <a:graphicFrameLocks noGrp="1"/>
          </p:cNvGraphicFramePr>
          <p:nvPr>
            <p:ph idx="1"/>
            <p:extLst>
              <p:ext uri="{D42A27DB-BD31-4B8C-83A1-F6EECF244321}">
                <p14:modId xmlns:p14="http://schemas.microsoft.com/office/powerpoint/2010/main" val="2313178744"/>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4946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BDDE9CD4-0E0A-4129-8689-A89C4E9A6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85DB3CA2-FA66-42B9-90EF-394894352D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51" name="Straight Connector 50">
              <a:extLst>
                <a:ext uri="{FF2B5EF4-FFF2-40B4-BE49-F238E27FC236}">
                  <a16:creationId xmlns:a16="http://schemas.microsoft.com/office/drawing/2014/main" id="{2C8D0718-07C6-45A2-A743-BC64673C965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52" name="Straight Connector 51">
              <a:extLst>
                <a:ext uri="{FF2B5EF4-FFF2-40B4-BE49-F238E27FC236}">
                  <a16:creationId xmlns:a16="http://schemas.microsoft.com/office/drawing/2014/main" id="{FAE7BCCE-817C-4933-A587-F1EF87D4B4A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53" name="Rectangle 23">
              <a:extLst>
                <a:ext uri="{FF2B5EF4-FFF2-40B4-BE49-F238E27FC236}">
                  <a16:creationId xmlns:a16="http://schemas.microsoft.com/office/drawing/2014/main" id="{0E96C1E8-3E07-4AF1-BA61-7FB948F90A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4" name="Rectangle 25">
              <a:extLst>
                <a:ext uri="{FF2B5EF4-FFF2-40B4-BE49-F238E27FC236}">
                  <a16:creationId xmlns:a16="http://schemas.microsoft.com/office/drawing/2014/main" id="{B3B592D1-4031-4144-A2DB-B2D8F8C738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5" name="Isosceles Triangle 54">
              <a:extLst>
                <a:ext uri="{FF2B5EF4-FFF2-40B4-BE49-F238E27FC236}">
                  <a16:creationId xmlns:a16="http://schemas.microsoft.com/office/drawing/2014/main" id="{55CB28D4-D6D1-4DB7-B557-D5FF65237B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56" name="Rectangle 27">
              <a:extLst>
                <a:ext uri="{FF2B5EF4-FFF2-40B4-BE49-F238E27FC236}">
                  <a16:creationId xmlns:a16="http://schemas.microsoft.com/office/drawing/2014/main" id="{F69D97D4-6031-4064-9BBA-2E96839A3C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7" name="Rectangle 28">
              <a:extLst>
                <a:ext uri="{FF2B5EF4-FFF2-40B4-BE49-F238E27FC236}">
                  <a16:creationId xmlns:a16="http://schemas.microsoft.com/office/drawing/2014/main" id="{BAF978AE-97B1-4224-A562-EBCE373A12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8" name="Rectangle 29">
              <a:extLst>
                <a:ext uri="{FF2B5EF4-FFF2-40B4-BE49-F238E27FC236}">
                  <a16:creationId xmlns:a16="http://schemas.microsoft.com/office/drawing/2014/main" id="{3A18250B-41A2-4BA7-9E5C-679CF3AEFB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9" name="Isosceles Triangle 58">
              <a:extLst>
                <a:ext uri="{FF2B5EF4-FFF2-40B4-BE49-F238E27FC236}">
                  <a16:creationId xmlns:a16="http://schemas.microsoft.com/office/drawing/2014/main" id="{C8751ECC-5286-4332-9942-2D01B71359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0" name="Isosceles Triangle 59">
              <a:extLst>
                <a:ext uri="{FF2B5EF4-FFF2-40B4-BE49-F238E27FC236}">
                  <a16:creationId xmlns:a16="http://schemas.microsoft.com/office/drawing/2014/main" id="{5952A4A6-F619-458C-A026-6E5D6AF15D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el 1">
            <a:extLst>
              <a:ext uri="{FF2B5EF4-FFF2-40B4-BE49-F238E27FC236}">
                <a16:creationId xmlns:a16="http://schemas.microsoft.com/office/drawing/2014/main" id="{4C87E74B-5CE0-D9EA-1EAC-99270432AE31}"/>
              </a:ext>
            </a:extLst>
          </p:cNvPr>
          <p:cNvSpPr>
            <a:spLocks noGrp="1"/>
          </p:cNvSpPr>
          <p:nvPr>
            <p:ph type="title"/>
          </p:nvPr>
        </p:nvSpPr>
        <p:spPr>
          <a:xfrm>
            <a:off x="677334" y="609600"/>
            <a:ext cx="8596668" cy="1320800"/>
          </a:xfrm>
        </p:spPr>
        <p:txBody>
          <a:bodyPr>
            <a:normAutofit/>
          </a:bodyPr>
          <a:lstStyle/>
          <a:p>
            <a:r>
              <a:rPr lang="nl-NL" dirty="0"/>
              <a:t>Wanneer dubbelcheck bij risicovolle medicatie? </a:t>
            </a:r>
          </a:p>
        </p:txBody>
      </p:sp>
      <p:graphicFrame>
        <p:nvGraphicFramePr>
          <p:cNvPr id="25" name="Tijdelijke aanduiding voor inhoud 2">
            <a:extLst>
              <a:ext uri="{FF2B5EF4-FFF2-40B4-BE49-F238E27FC236}">
                <a16:creationId xmlns:a16="http://schemas.microsoft.com/office/drawing/2014/main" id="{A4F014A1-16BF-48A3-4A6B-1F0736B633B1}"/>
              </a:ext>
            </a:extLst>
          </p:cNvPr>
          <p:cNvGraphicFramePr>
            <a:graphicFrameLocks noGrp="1"/>
          </p:cNvGraphicFramePr>
          <p:nvPr>
            <p:ph idx="1"/>
            <p:extLst>
              <p:ext uri="{D42A27DB-BD31-4B8C-83A1-F6EECF244321}">
                <p14:modId xmlns:p14="http://schemas.microsoft.com/office/powerpoint/2010/main" val="3752005062"/>
              </p:ext>
            </p:extLst>
          </p:nvPr>
        </p:nvGraphicFramePr>
        <p:xfrm>
          <a:off x="677333" y="1930401"/>
          <a:ext cx="9244879" cy="4110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7681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A881B15-26AC-3673-1ED3-11279A146A23}"/>
              </a:ext>
            </a:extLst>
          </p:cNvPr>
          <p:cNvSpPr>
            <a:spLocks noGrp="1"/>
          </p:cNvSpPr>
          <p:nvPr>
            <p:ph type="title"/>
          </p:nvPr>
        </p:nvSpPr>
        <p:spPr>
          <a:xfrm>
            <a:off x="1043950" y="1179151"/>
            <a:ext cx="3300646" cy="4463889"/>
          </a:xfrm>
        </p:spPr>
        <p:txBody>
          <a:bodyPr anchor="ctr">
            <a:normAutofit fontScale="90000"/>
          </a:bodyPr>
          <a:lstStyle/>
          <a:p>
            <a:br>
              <a:rPr lang="nl-NL" sz="2800" dirty="0"/>
            </a:br>
            <a:br>
              <a:rPr lang="nl-NL" sz="2800" dirty="0"/>
            </a:br>
            <a:br>
              <a:rPr lang="nl-NL" sz="2800" dirty="0"/>
            </a:br>
            <a:br>
              <a:rPr lang="nl-NL" sz="2800" dirty="0"/>
            </a:br>
            <a:br>
              <a:rPr lang="nl-NL" sz="2800" dirty="0"/>
            </a:br>
            <a:br>
              <a:rPr lang="nl-NL" sz="2800" dirty="0"/>
            </a:br>
            <a:r>
              <a:rPr lang="nl-NL" sz="2800" dirty="0"/>
              <a:t>Medicatieveiligheid</a:t>
            </a:r>
            <a:br>
              <a:rPr lang="nl-NL" sz="2800" dirty="0"/>
            </a:br>
            <a:r>
              <a:rPr lang="nl-NL" sz="2800" dirty="0"/>
              <a:t>(</a:t>
            </a:r>
            <a:r>
              <a:rPr lang="nl-NL" sz="2800" dirty="0">
                <a:hlinkClick r:id="rId2"/>
              </a:rPr>
              <a:t>tips om medicatiefouten te voorkomen</a:t>
            </a:r>
            <a:r>
              <a:rPr lang="nl-NL" sz="2800" dirty="0"/>
              <a:t>)</a:t>
            </a:r>
            <a:br>
              <a:rPr lang="nl-NL" sz="2800" dirty="0"/>
            </a:br>
            <a:endParaRPr lang="nl-NL" sz="2800" dirty="0"/>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C8FD7407-75B5-2D3B-3A38-CCF9684329EA}"/>
              </a:ext>
            </a:extLst>
          </p:cNvPr>
          <p:cNvSpPr>
            <a:spLocks noGrp="1"/>
          </p:cNvSpPr>
          <p:nvPr>
            <p:ph idx="1"/>
          </p:nvPr>
        </p:nvSpPr>
        <p:spPr>
          <a:xfrm>
            <a:off x="4978918" y="1109145"/>
            <a:ext cx="6341016" cy="4603900"/>
          </a:xfrm>
        </p:spPr>
        <p:txBody>
          <a:bodyPr anchor="ctr">
            <a:normAutofit fontScale="92500" lnSpcReduction="20000"/>
          </a:bodyPr>
          <a:lstStyle/>
          <a:p>
            <a:pPr marL="0" indent="0">
              <a:lnSpc>
                <a:spcPct val="90000"/>
              </a:lnSpc>
              <a:buNone/>
            </a:pPr>
            <a:r>
              <a:rPr lang="nl-NL" sz="1700" dirty="0"/>
              <a:t>Maak voor jezelf een TOP 3 van belangrijke tips voor medicatieveiligheid Deze verzamelen op een </a:t>
            </a:r>
            <a:r>
              <a:rPr lang="nl-NL" sz="1700" dirty="0" err="1"/>
              <a:t>Padlet</a:t>
            </a:r>
            <a:r>
              <a:rPr lang="nl-NL" sz="1700" dirty="0"/>
              <a:t>.  Zie QR</a:t>
            </a:r>
          </a:p>
          <a:p>
            <a:pPr marL="0" indent="0">
              <a:lnSpc>
                <a:spcPct val="90000"/>
              </a:lnSpc>
              <a:buNone/>
            </a:pPr>
            <a:r>
              <a:rPr lang="nl-NL" sz="1700" dirty="0"/>
              <a:t>WACHTWOORD is: tip  </a:t>
            </a:r>
          </a:p>
          <a:p>
            <a:pPr marL="0" indent="0">
              <a:lnSpc>
                <a:spcPct val="90000"/>
              </a:lnSpc>
              <a:buNone/>
            </a:pPr>
            <a:r>
              <a:rPr lang="nl-NL" sz="1700" dirty="0"/>
              <a:t>Site: </a:t>
            </a:r>
            <a:r>
              <a:rPr lang="nl-NL" sz="1700" dirty="0">
                <a:hlinkClick r:id="rId3"/>
              </a:rPr>
              <a:t>https://padlet.com/j_schinkel/medicatieveiligheid-8brh193z6o0sygh5</a:t>
            </a:r>
            <a:endParaRPr lang="nl-NL" sz="1700" dirty="0"/>
          </a:p>
          <a:p>
            <a:pPr marL="0" indent="0">
              <a:lnSpc>
                <a:spcPct val="90000"/>
              </a:lnSpc>
              <a:buNone/>
            </a:pPr>
            <a:endParaRPr lang="nl-NL" sz="1700" dirty="0"/>
          </a:p>
          <a:p>
            <a:pPr marL="0" indent="0">
              <a:lnSpc>
                <a:spcPct val="90000"/>
              </a:lnSpc>
              <a:buNone/>
            </a:pPr>
            <a:r>
              <a:rPr lang="nl-NL" sz="1700" dirty="0"/>
              <a:t>1 Regel een ruimte waar de medicatie voorbereiding ongestoord kan gebeuren.</a:t>
            </a:r>
          </a:p>
          <a:p>
            <a:pPr marL="0" indent="0">
              <a:lnSpc>
                <a:spcPct val="90000"/>
              </a:lnSpc>
              <a:buNone/>
            </a:pPr>
            <a:r>
              <a:rPr lang="nl-NL" sz="1700" dirty="0"/>
              <a:t>2 spreek binnen je team af dat je de persoon de medicijnen deelt niet stoort. </a:t>
            </a:r>
          </a:p>
          <a:p>
            <a:pPr marL="0" indent="0">
              <a:lnSpc>
                <a:spcPct val="90000"/>
              </a:lnSpc>
              <a:buNone/>
            </a:pPr>
            <a:r>
              <a:rPr lang="nl-NL" sz="1700" dirty="0"/>
              <a:t>3 Zorg ervoor dat de persoon die medicatie deelt geen pieper op zak heeft.</a:t>
            </a:r>
          </a:p>
          <a:p>
            <a:pPr marL="0" indent="0">
              <a:lnSpc>
                <a:spcPct val="90000"/>
              </a:lnSpc>
              <a:buNone/>
            </a:pPr>
            <a:r>
              <a:rPr lang="nl-NL" sz="1700" dirty="0"/>
              <a:t>4 Maak afspraken met de receptie over wanneer de deelrondes zijn. Alleen voor zeer dringende telefoontjes mag degene die medicijnen deelt gestoord worden. </a:t>
            </a:r>
          </a:p>
          <a:p>
            <a:pPr marL="0" indent="0">
              <a:lnSpc>
                <a:spcPct val="90000"/>
              </a:lnSpc>
              <a:buNone/>
            </a:pPr>
            <a:r>
              <a:rPr lang="nl-NL" sz="1700" dirty="0"/>
              <a:t>5 Zorg dat Cliënten ook op de hoogte zijn van alle afspraken. </a:t>
            </a:r>
          </a:p>
          <a:p>
            <a:pPr marL="0" indent="0">
              <a:lnSpc>
                <a:spcPct val="90000"/>
              </a:lnSpc>
              <a:buNone/>
            </a:pPr>
            <a:r>
              <a:rPr lang="nl-NL" sz="1700" dirty="0"/>
              <a:t>6 Zorg voor een “niet storen” hesje (of geen schort of vlag op medicijnkar). Uiteraard moet de cliënt wel gewoon vragen kunnen stellen over de medicatie die hij/zij krijgt. </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pic>
        <p:nvPicPr>
          <p:cNvPr id="5" name="Afbeelding 4">
            <a:extLst>
              <a:ext uri="{FF2B5EF4-FFF2-40B4-BE49-F238E27FC236}">
                <a16:creationId xmlns:a16="http://schemas.microsoft.com/office/drawing/2014/main" id="{924829F7-CFE4-C95F-B4B8-F1497163AD6F}"/>
              </a:ext>
            </a:extLst>
          </p:cNvPr>
          <p:cNvPicPr>
            <a:picLocks noChangeAspect="1"/>
          </p:cNvPicPr>
          <p:nvPr/>
        </p:nvPicPr>
        <p:blipFill>
          <a:blip r:embed="rId4"/>
          <a:stretch>
            <a:fillRect/>
          </a:stretch>
        </p:blipFill>
        <p:spPr>
          <a:xfrm>
            <a:off x="1043949" y="907753"/>
            <a:ext cx="2730391" cy="2730391"/>
          </a:xfrm>
          <a:prstGeom prst="rect">
            <a:avLst/>
          </a:prstGeom>
        </p:spPr>
      </p:pic>
    </p:spTree>
    <p:extLst>
      <p:ext uri="{BB962C8B-B14F-4D97-AF65-F5344CB8AC3E}">
        <p14:creationId xmlns:p14="http://schemas.microsoft.com/office/powerpoint/2010/main" val="101619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 calcmode="lin" valueType="num">
                                      <p:cBhvr additive="base">
                                        <p:cTn id="2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34D5D7-CBA7-082A-AFCB-ADCE54F44A6C}"/>
              </a:ext>
            </a:extLst>
          </p:cNvPr>
          <p:cNvSpPr>
            <a:spLocks noGrp="1"/>
          </p:cNvSpPr>
          <p:nvPr>
            <p:ph type="title"/>
          </p:nvPr>
        </p:nvSpPr>
        <p:spPr/>
        <p:txBody>
          <a:bodyPr/>
          <a:lstStyle/>
          <a:p>
            <a:r>
              <a:rPr lang="nl-NL" dirty="0"/>
              <a:t>Medicatieveiligheid</a:t>
            </a:r>
            <a:br>
              <a:rPr lang="nl-NL" dirty="0"/>
            </a:br>
            <a:r>
              <a:rPr lang="nl-NL" dirty="0"/>
              <a:t>(tips om medicatiefouten te voorkomen)</a:t>
            </a:r>
          </a:p>
        </p:txBody>
      </p:sp>
      <p:sp>
        <p:nvSpPr>
          <p:cNvPr id="3" name="Tijdelijke aanduiding voor inhoud 2">
            <a:extLst>
              <a:ext uri="{FF2B5EF4-FFF2-40B4-BE49-F238E27FC236}">
                <a16:creationId xmlns:a16="http://schemas.microsoft.com/office/drawing/2014/main" id="{918FA284-089E-E3AA-8B4C-115ED981E86E}"/>
              </a:ext>
            </a:extLst>
          </p:cNvPr>
          <p:cNvSpPr>
            <a:spLocks noGrp="1"/>
          </p:cNvSpPr>
          <p:nvPr>
            <p:ph idx="1"/>
          </p:nvPr>
        </p:nvSpPr>
        <p:spPr/>
        <p:txBody>
          <a:bodyPr/>
          <a:lstStyle/>
          <a:p>
            <a:r>
              <a:rPr lang="nl-NL" dirty="0"/>
              <a:t>7 Kijk goed naar de planning. Het kan soms lucht geven als een dienst een uur eerder begint, zodat er tijdens de deelrondes een collega extra aanwezig is. </a:t>
            </a:r>
          </a:p>
          <a:p>
            <a:r>
              <a:rPr lang="nl-NL" dirty="0"/>
              <a:t>8 Er moeten binnen een afdeling/instelling afspraken zijn over hoe om te gaan met het niet aanwezig zijn van medicatie of het achterhalen van missende gegevens. </a:t>
            </a:r>
          </a:p>
          <a:p>
            <a:r>
              <a:rPr lang="nl-NL" dirty="0"/>
              <a:t>9 Kijk kritisch naar een overdracht (als de cliënt bijvoorbeeld over komt uit een andere instelling). Regel een actueel medicatieoverzicht via de arts of apotheek. Neem deze ook altijd door met cliënt of mantelzorg/ naasten. </a:t>
            </a:r>
          </a:p>
        </p:txBody>
      </p:sp>
    </p:spTree>
    <p:extLst>
      <p:ext uri="{BB962C8B-B14F-4D97-AF65-F5344CB8AC3E}">
        <p14:creationId xmlns:p14="http://schemas.microsoft.com/office/powerpoint/2010/main" val="2826786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5EA39187-0197-4C1D-BE4A-06B353C7B21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7" name="Straight Connector 26">
              <a:extLst>
                <a:ext uri="{FF2B5EF4-FFF2-40B4-BE49-F238E27FC236}">
                  <a16:creationId xmlns:a16="http://schemas.microsoft.com/office/drawing/2014/main" id="{9E0FD730-D6BC-440A-89CF-7AA0C22C2F2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31382DE6-64CB-4577-89E8-47941290A9D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9" name="Rectangle 23">
              <a:extLst>
                <a:ext uri="{FF2B5EF4-FFF2-40B4-BE49-F238E27FC236}">
                  <a16:creationId xmlns:a16="http://schemas.microsoft.com/office/drawing/2014/main" id="{3ABD17EF-A676-4770-A8C8-E83BA02300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5">
              <a:extLst>
                <a:ext uri="{FF2B5EF4-FFF2-40B4-BE49-F238E27FC236}">
                  <a16:creationId xmlns:a16="http://schemas.microsoft.com/office/drawing/2014/main" id="{380D4582-A9DE-4A6E-8537-EFC4F860C3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a:extLst>
                <a:ext uri="{FF2B5EF4-FFF2-40B4-BE49-F238E27FC236}">
                  <a16:creationId xmlns:a16="http://schemas.microsoft.com/office/drawing/2014/main" id="{D66B8CF3-0959-4E8D-8F3A-AF62F21D99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7">
              <a:extLst>
                <a:ext uri="{FF2B5EF4-FFF2-40B4-BE49-F238E27FC236}">
                  <a16:creationId xmlns:a16="http://schemas.microsoft.com/office/drawing/2014/main" id="{97D4D559-2783-4E84-BB73-7F51D0235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8">
              <a:extLst>
                <a:ext uri="{FF2B5EF4-FFF2-40B4-BE49-F238E27FC236}">
                  <a16:creationId xmlns:a16="http://schemas.microsoft.com/office/drawing/2014/main" id="{8834FE36-E841-40B5-9465-1CFC99ED55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Rectangle 29">
              <a:extLst>
                <a:ext uri="{FF2B5EF4-FFF2-40B4-BE49-F238E27FC236}">
                  <a16:creationId xmlns:a16="http://schemas.microsoft.com/office/drawing/2014/main" id="{1A4197A1-AE79-4DC1-9E3A-845B40BA8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Isosceles Triangle 34">
              <a:extLst>
                <a:ext uri="{FF2B5EF4-FFF2-40B4-BE49-F238E27FC236}">
                  <a16:creationId xmlns:a16="http://schemas.microsoft.com/office/drawing/2014/main" id="{326F6688-CBD0-42EE-9B90-25100FE893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Isosceles Triangle 35">
              <a:extLst>
                <a:ext uri="{FF2B5EF4-FFF2-40B4-BE49-F238E27FC236}">
                  <a16:creationId xmlns:a16="http://schemas.microsoft.com/office/drawing/2014/main" id="{EF23F9BB-FC2E-48BA-8E63-A4436C28DA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el 1">
            <a:extLst>
              <a:ext uri="{FF2B5EF4-FFF2-40B4-BE49-F238E27FC236}">
                <a16:creationId xmlns:a16="http://schemas.microsoft.com/office/drawing/2014/main" id="{E2920902-6227-2573-1842-B21517CE65A1}"/>
              </a:ext>
            </a:extLst>
          </p:cNvPr>
          <p:cNvSpPr>
            <a:spLocks noGrp="1"/>
          </p:cNvSpPr>
          <p:nvPr>
            <p:ph type="title"/>
          </p:nvPr>
        </p:nvSpPr>
        <p:spPr>
          <a:xfrm>
            <a:off x="609601" y="4385066"/>
            <a:ext cx="10923638" cy="1317643"/>
          </a:xfrm>
        </p:spPr>
        <p:txBody>
          <a:bodyPr vert="horz" lIns="91440" tIns="45720" rIns="91440" bIns="45720" rtlCol="0" anchor="b">
            <a:normAutofit/>
          </a:bodyPr>
          <a:lstStyle/>
          <a:p>
            <a:pPr>
              <a:lnSpc>
                <a:spcPct val="90000"/>
              </a:lnSpc>
            </a:pPr>
            <a:r>
              <a:rPr lang="en-US" sz="4200"/>
              <a:t>Afronding ruimte voor </a:t>
            </a:r>
            <a:br>
              <a:rPr lang="en-US" sz="4200"/>
            </a:br>
            <a:r>
              <a:rPr lang="en-US" sz="4200"/>
              <a:t>vragen </a:t>
            </a:r>
          </a:p>
        </p:txBody>
      </p:sp>
      <p:sp>
        <p:nvSpPr>
          <p:cNvPr id="38" name="Rectangle 37">
            <a:extLst>
              <a:ext uri="{FF2B5EF4-FFF2-40B4-BE49-F238E27FC236}">
                <a16:creationId xmlns:a16="http://schemas.microsoft.com/office/drawing/2014/main" id="{4F71A406-3CB7-4E4D-B434-24E6AA4F39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17723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pic>
        <p:nvPicPr>
          <p:cNvPr id="6" name="Tijdelijke aanduiding voor inhoud 5" descr="Afbeelding met plastic, variatie&#10;&#10;Automatisch gegenereerde beschrijving">
            <a:extLst>
              <a:ext uri="{FF2B5EF4-FFF2-40B4-BE49-F238E27FC236}">
                <a16:creationId xmlns:a16="http://schemas.microsoft.com/office/drawing/2014/main" id="{57E71843-437F-8E46-E6BA-F378D6CD1EDB}"/>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8571" r="7851"/>
          <a:stretch/>
        </p:blipFill>
        <p:spPr>
          <a:xfrm>
            <a:off x="20" y="3"/>
            <a:ext cx="6050260" cy="4091667"/>
          </a:xfrm>
          <a:prstGeom prst="rect">
            <a:avLst/>
          </a:prstGeom>
        </p:spPr>
      </p:pic>
      <p:pic>
        <p:nvPicPr>
          <p:cNvPr id="4" name="Afbeelding 3">
            <a:extLst>
              <a:ext uri="{FF2B5EF4-FFF2-40B4-BE49-F238E27FC236}">
                <a16:creationId xmlns:a16="http://schemas.microsoft.com/office/drawing/2014/main" id="{A2B45BAE-AECB-428B-55F7-130955346715}"/>
              </a:ext>
            </a:extLst>
          </p:cNvPr>
          <p:cNvPicPr>
            <a:picLocks noChangeAspect="1"/>
          </p:cNvPicPr>
          <p:nvPr/>
        </p:nvPicPr>
        <p:blipFill rotWithShape="1">
          <a:blip r:embed="rId3"/>
          <a:srcRect t="23235" r="-1" b="35585"/>
          <a:stretch/>
        </p:blipFill>
        <p:spPr>
          <a:xfrm>
            <a:off x="6141719" y="-683"/>
            <a:ext cx="6050280" cy="4092348"/>
          </a:xfrm>
          <a:prstGeom prst="rect">
            <a:avLst/>
          </a:prstGeom>
        </p:spPr>
      </p:pic>
    </p:spTree>
    <p:extLst>
      <p:ext uri="{BB962C8B-B14F-4D97-AF65-F5344CB8AC3E}">
        <p14:creationId xmlns:p14="http://schemas.microsoft.com/office/powerpoint/2010/main" val="1456106471"/>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74</TotalTime>
  <Words>759</Words>
  <Application>Microsoft Office PowerPoint</Application>
  <PresentationFormat>Breedbeeld</PresentationFormat>
  <Paragraphs>120</Paragraphs>
  <Slides>9</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9</vt:i4>
      </vt:variant>
    </vt:vector>
  </HeadingPairs>
  <TitlesOfParts>
    <vt:vector size="15" baseType="lpstr">
      <vt:lpstr>Arial</vt:lpstr>
      <vt:lpstr>Calibri</vt:lpstr>
      <vt:lpstr>Trebuchet MS</vt:lpstr>
      <vt:lpstr>Wingdings</vt:lpstr>
      <vt:lpstr>Wingdings 3</vt:lpstr>
      <vt:lpstr>Facet</vt:lpstr>
      <vt:lpstr>Deellijst, dubbelcheck en medicatieveiligheid</vt:lpstr>
      <vt:lpstr>Inhoud presentatie </vt:lpstr>
      <vt:lpstr>Deellijst</vt:lpstr>
      <vt:lpstr>Hoe lees je een deellijst</vt:lpstr>
      <vt:lpstr>Waarom medicatie dubbelcheck</vt:lpstr>
      <vt:lpstr>Wanneer dubbelcheck bij risicovolle medicatie? </vt:lpstr>
      <vt:lpstr>      Medicatieveiligheid (tips om medicatiefouten te voorkomen) </vt:lpstr>
      <vt:lpstr>Medicatieveiligheid (tips om medicatiefouten te voorkomen)</vt:lpstr>
      <vt:lpstr>Afronding ruimte voor  vragen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Deellijst, dubbelcheck en medicatieveiligheid</dc:title>
  <dc:creator>Kim Gevers - van Uden</dc:creator>
  <cp:lastModifiedBy>Janny Schinkel</cp:lastModifiedBy>
  <cp:revision>2</cp:revision>
  <dcterms:created xsi:type="dcterms:W3CDTF">2022-07-01T08:06:19Z</dcterms:created>
  <dcterms:modified xsi:type="dcterms:W3CDTF">2023-03-29T11:44:26Z</dcterms:modified>
</cp:coreProperties>
</file>